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78C4-575F-45EF-A75F-814B76131BA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7F5F-7320-474D-BE24-086AFB8DAA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CF4D7-0E76-4B34-8C1F-F963301663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655EA-6D8E-403D-85DE-FF19BFB68A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2D382-0F9C-404A-97FA-18E4FAD754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FDD12-13A2-485A-A7D6-2ECE759038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4897A-4101-4020-91AC-23BA242E743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31C96-016F-4BB3-AFF9-1DE8883244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17994A-D4AF-4908-8CC3-D6BA9179380C}" type="slidenum">
              <a:rPr lang="en-US" sz="1200">
                <a:latin typeface="Times" pitchFamily="18" charset="0"/>
              </a:rPr>
              <a:pPr algn="r"/>
              <a:t>16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7.13 The diffusion of solutes across a synthetic membrane.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897738-964F-4007-A3B8-0C58109AE8B9}" type="slidenum">
              <a:rPr lang="en-US" sz="1200">
                <a:latin typeface="Times" pitchFamily="18" charset="0"/>
              </a:rPr>
              <a:pPr algn="r"/>
              <a:t>17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7.13 The diffusion of solutes across a synthetic membrane.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C3313-4EEA-43C4-B373-95128DBBD2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49A09-3F9F-41CB-A470-EF3F0BB992F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5A1D53-BAD3-4B1E-BD0E-BE58C6BC8317}" type="slidenum">
              <a:rPr lang="en-US" sz="1200">
                <a:latin typeface="Times" pitchFamily="18" charset="0"/>
              </a:rPr>
              <a:pPr algn="r"/>
              <a:t>20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7.14 Osmosis.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82CA0-0A10-437B-A7CF-1C4AD98E12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For the Cell Biology Video Structure of the Cell Membrane, go to Animation and Video Files.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</a:endParaRP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AFD7A-4BA4-46EB-9D5E-C7D043A266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878737-EE40-454C-9E8E-99539A84C03B}" type="slidenum">
              <a:rPr lang="en-US" sz="1200">
                <a:latin typeface="Times" pitchFamily="18" charset="0"/>
              </a:rPr>
              <a:pPr algn="r"/>
              <a:t>22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7.15 The water balance of living cells.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59775-7576-450E-B903-524DD61CCE2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DFF8C-5917-4026-9D90-536D3DB2AC4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097EA-CC53-4C35-BF0E-FECFEB35861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For the Cell Biology Video Water Movement through an Aquaporin, go to Animation and Video Files.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58EDF0-77B5-44D2-A319-2DB72897E66C}" type="slidenum">
              <a:rPr lang="en-US" sz="1200">
                <a:latin typeface="Times" pitchFamily="18" charset="0"/>
              </a:rPr>
              <a:pPr algn="r"/>
              <a:t>26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7.17 Two types of transport proteins that carry out facilitated diffusion.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B6F7B-92CF-445B-9C34-3F82751C3D3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2682A-E846-46D8-9600-42078AD1D68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4A4B3-FE3A-48B6-A25E-410B554B432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For the Cell Biology Video Na</a:t>
            </a:r>
            <a:r>
              <a:rPr lang="en-US" baseline="30000">
                <a:latin typeface="Times New Roman" pitchFamily="18" charset="0"/>
              </a:rPr>
              <a:t>+</a:t>
            </a:r>
            <a:r>
              <a:rPr lang="en-US">
                <a:latin typeface="Times New Roman" pitchFamily="18" charset="0"/>
              </a:rPr>
              <a:t>/K</a:t>
            </a:r>
            <a:r>
              <a:rPr lang="en-US" baseline="30000">
                <a:latin typeface="Times New Roman" pitchFamily="18" charset="0"/>
              </a:rPr>
              <a:t>+</a:t>
            </a:r>
            <a:r>
              <a:rPr lang="en-US">
                <a:latin typeface="Times New Roman" pitchFamily="18" charset="0"/>
              </a:rPr>
              <a:t>ATPase Cycle, go to Animation and Video Files.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C0DE9D-E629-4A63-8F8B-8DD1B8C0D5E0}" type="slidenum">
              <a:rPr lang="en-US" sz="1200">
                <a:latin typeface="Times" pitchFamily="18" charset="0"/>
              </a:rPr>
              <a:pPr algn="r"/>
              <a:t>30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7.19 Review: passive and active transport.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E7B36A-C163-4BFC-AC93-519D1B501A75}" type="slidenum">
              <a:rPr lang="en-US" sz="1200">
                <a:latin typeface="Times" pitchFamily="18" charset="0"/>
              </a:rPr>
              <a:pPr algn="r"/>
              <a:t>4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7.2 Phospholipid bilayer (cross section).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5BF5D-94AD-4126-A0E8-38BDCFF184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64CD5-4D22-447A-A2C9-1EFAD8EAA8D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4CF58-E007-4D3C-94B3-400D27BB444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2B521-2695-411E-B850-B47E0736038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For the Cell Biology Video Phagocytosis in Action, go to Animation and Video Files.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1A0CE-E1EF-4388-BA26-238FD4404A2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35278-E097-41A7-A987-43481708AAD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07B1A1-502D-4FCD-BFF1-9AF514885BED}" type="slidenum">
              <a:rPr lang="en-US" sz="1200">
                <a:latin typeface="Times" pitchFamily="18" charset="0"/>
              </a:rPr>
              <a:pPr algn="r"/>
              <a:t>37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7.22 Exploring: Endocytosis in Animal Cells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BCCBB0-8C23-4E5B-8B6A-69275253C9AD}" type="slidenum">
              <a:rPr lang="en-US" sz="1200">
                <a:latin typeface="Times" pitchFamily="18" charset="0"/>
              </a:rPr>
              <a:pPr algn="r"/>
              <a:t>38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7.UN01 Summary figure, Concept 7.3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BCCBB0-8C23-4E5B-8B6A-69275253C9AD}" type="slidenum">
              <a:rPr lang="en-US" sz="1200">
                <a:latin typeface="Times" pitchFamily="18" charset="0"/>
              </a:rPr>
              <a:pPr algn="r"/>
              <a:t>39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7.UN01 Summary figure, Concept 7.3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2A4151-39FE-4649-A6B4-517A0006C894}" type="slidenum">
              <a:rPr lang="en-US" sz="1200">
                <a:latin typeface="Times" pitchFamily="18" charset="0"/>
              </a:rPr>
              <a:pPr algn="r"/>
              <a:t>5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7.3 The original fluid mosaic model for membranes.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1E31EB-7D9B-4075-B16A-61ABF75F1F8B}" type="slidenum">
              <a:rPr lang="en-US" sz="1200">
                <a:latin typeface="Times" pitchFamily="18" charset="0"/>
              </a:rPr>
              <a:pPr algn="r"/>
              <a:t>6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7.5 Updated model of an animal cell’s plasma membrane (cutaway view).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7D805E-A889-4C02-9B0C-FF959CA6A1B3}" type="slidenum">
              <a:rPr lang="en-US" sz="1200">
                <a:latin typeface="Times" pitchFamily="18" charset="0"/>
              </a:rPr>
              <a:pPr algn="r"/>
              <a:t>7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7.8 Factors that affect membrane fluidity.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A2A89-E37F-476B-AC23-6A9B0F45CE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A7334-1438-41E2-B26B-B02B5AC8657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B14852-A7A2-4FAD-869B-F795B7107631}" type="slidenum">
              <a:rPr lang="en-US" sz="1200">
                <a:latin typeface="Times" pitchFamily="18" charset="0"/>
              </a:rPr>
              <a:pPr algn="r"/>
              <a:t>10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pitchFamily="18" charset="0"/>
              </a:rPr>
              <a:t>Figure 7.10 Some functions of membrane proteins.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62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4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C218-2EED-484E-9CBA-C20E1773CE1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8CE6-1CE8-4058-BE3A-8FB53D64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23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 Organelles: Cell Membrane (Plasma Membrane)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0" descr="07_10_MembProteinFun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136525"/>
            <a:ext cx="64516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7.10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121150" y="776288"/>
            <a:ext cx="9064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Enzymes</a:t>
            </a:r>
          </a:p>
        </p:txBody>
      </p:sp>
      <p:sp>
        <p:nvSpPr>
          <p:cNvPr id="40965" name="Text Box 15"/>
          <p:cNvSpPr txBox="1">
            <a:spLocks noChangeArrowheads="1"/>
          </p:cNvSpPr>
          <p:nvPr/>
        </p:nvSpPr>
        <p:spPr bwMode="auto">
          <a:xfrm>
            <a:off x="5967413" y="201613"/>
            <a:ext cx="1739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Signaling molecule</a:t>
            </a:r>
          </a:p>
        </p:txBody>
      </p:sp>
      <p:sp>
        <p:nvSpPr>
          <p:cNvPr id="40966" name="Text Box 16"/>
          <p:cNvSpPr txBox="1">
            <a:spLocks noChangeArrowheads="1"/>
          </p:cNvSpPr>
          <p:nvPr/>
        </p:nvSpPr>
        <p:spPr bwMode="auto">
          <a:xfrm>
            <a:off x="6800850" y="650875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Receptor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5807075" y="2397125"/>
            <a:ext cx="1804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Signal transduction</a:t>
            </a: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2052638" y="4594225"/>
            <a:ext cx="695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500" b="1"/>
              <a:t>Glyco-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40969" name="Text Box 19"/>
          <p:cNvSpPr txBox="1">
            <a:spLocks noChangeArrowheads="1"/>
          </p:cNvSpPr>
          <p:nvPr/>
        </p:nvSpPr>
        <p:spPr bwMode="auto">
          <a:xfrm>
            <a:off x="2805113" y="2252663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ATP</a:t>
            </a:r>
          </a:p>
        </p:txBody>
      </p:sp>
      <p:sp>
        <p:nvSpPr>
          <p:cNvPr id="40970" name="Text Box 20"/>
          <p:cNvSpPr txBox="1">
            <a:spLocks noChangeArrowheads="1"/>
          </p:cNvSpPr>
          <p:nvPr/>
        </p:nvSpPr>
        <p:spPr bwMode="auto">
          <a:xfrm>
            <a:off x="1428750" y="2728913"/>
            <a:ext cx="12509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(a) Transport</a:t>
            </a:r>
          </a:p>
        </p:txBody>
      </p:sp>
      <p:sp>
        <p:nvSpPr>
          <p:cNvPr id="40971" name="Text Box 21"/>
          <p:cNvSpPr txBox="1">
            <a:spLocks noChangeArrowheads="1"/>
          </p:cNvSpPr>
          <p:nvPr/>
        </p:nvSpPr>
        <p:spPr bwMode="auto">
          <a:xfrm>
            <a:off x="3549650" y="2736850"/>
            <a:ext cx="1978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(b) Enzymatic activity</a:t>
            </a:r>
          </a:p>
        </p:txBody>
      </p:sp>
      <p:sp>
        <p:nvSpPr>
          <p:cNvPr id="40972" name="Text Box 22"/>
          <p:cNvSpPr txBox="1">
            <a:spLocks noChangeArrowheads="1"/>
          </p:cNvSpPr>
          <p:nvPr/>
        </p:nvSpPr>
        <p:spPr bwMode="auto">
          <a:xfrm>
            <a:off x="5726113" y="2730500"/>
            <a:ext cx="21510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(c) Signal transduction</a:t>
            </a:r>
          </a:p>
        </p:txBody>
      </p:sp>
      <p:sp>
        <p:nvSpPr>
          <p:cNvPr id="40973" name="Text Box 23"/>
          <p:cNvSpPr txBox="1">
            <a:spLocks noChangeArrowheads="1"/>
          </p:cNvSpPr>
          <p:nvPr/>
        </p:nvSpPr>
        <p:spPr bwMode="auto">
          <a:xfrm>
            <a:off x="1373188" y="5654675"/>
            <a:ext cx="2124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(d) Cell-cell recognition</a:t>
            </a:r>
          </a:p>
        </p:txBody>
      </p:sp>
      <p:sp>
        <p:nvSpPr>
          <p:cNvPr id="40974" name="Text Box 24"/>
          <p:cNvSpPr txBox="1">
            <a:spLocks noChangeArrowheads="1"/>
          </p:cNvSpPr>
          <p:nvPr/>
        </p:nvSpPr>
        <p:spPr bwMode="auto">
          <a:xfrm>
            <a:off x="3570288" y="5643563"/>
            <a:ext cx="2097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(e) Intercellular joining</a:t>
            </a: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5764213" y="5641975"/>
            <a:ext cx="18732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(f) Attachment to</a:t>
            </a:r>
            <a:br>
              <a:rPr lang="en-US" sz="1500" b="1"/>
            </a:br>
            <a:r>
              <a:rPr lang="en-US" sz="1500" b="1"/>
              <a:t>     the cytoskeleton</a:t>
            </a:r>
            <a:br>
              <a:rPr lang="en-US" sz="1500" b="1"/>
            </a:br>
            <a:r>
              <a:rPr lang="en-US" sz="1500" b="1"/>
              <a:t>     and extracellular</a:t>
            </a:r>
            <a:br>
              <a:rPr lang="en-US" sz="1500" b="1"/>
            </a:br>
            <a:r>
              <a:rPr lang="en-US" sz="1500" b="1"/>
              <a:t>     matrix (ECM)</a:t>
            </a:r>
          </a:p>
        </p:txBody>
      </p:sp>
      <p:sp>
        <p:nvSpPr>
          <p:cNvPr id="40976" name="Line 26"/>
          <p:cNvSpPr>
            <a:spLocks noChangeShapeType="1"/>
          </p:cNvSpPr>
          <p:nvPr/>
        </p:nvSpPr>
        <p:spPr bwMode="auto">
          <a:xfrm flipH="1">
            <a:off x="4298950" y="1019175"/>
            <a:ext cx="198438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27"/>
          <p:cNvSpPr>
            <a:spLocks noChangeShapeType="1"/>
          </p:cNvSpPr>
          <p:nvPr/>
        </p:nvSpPr>
        <p:spPr bwMode="auto">
          <a:xfrm>
            <a:off x="4484688" y="1004888"/>
            <a:ext cx="211137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28"/>
          <p:cNvSpPr>
            <a:spLocks noChangeShapeType="1"/>
          </p:cNvSpPr>
          <p:nvPr/>
        </p:nvSpPr>
        <p:spPr bwMode="auto">
          <a:xfrm flipH="1">
            <a:off x="6335713" y="449263"/>
            <a:ext cx="15875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9"/>
          <p:cNvSpPr>
            <a:spLocks noChangeShapeType="1"/>
          </p:cNvSpPr>
          <p:nvPr/>
        </p:nvSpPr>
        <p:spPr bwMode="auto">
          <a:xfrm flipH="1">
            <a:off x="6653213" y="741363"/>
            <a:ext cx="93662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612775"/>
            <a:ext cx="8534400" cy="860425"/>
          </a:xfrm>
        </p:spPr>
        <p:txBody>
          <a:bodyPr>
            <a:normAutofit fontScale="90000"/>
          </a:bodyPr>
          <a:lstStyle/>
          <a:p>
            <a:pPr marL="57150" indent="-1588" eaLnBrk="1" hangingPunct="1"/>
            <a:r>
              <a:rPr lang="en-US" b="1"/>
              <a:t>The Role of Membrane Carbohydrates in Cell-Cell Recognition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98650"/>
            <a:ext cx="8229600" cy="48958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</a:pPr>
            <a:r>
              <a:rPr lang="en-US" sz="2800"/>
              <a:t>Cells recognize each other by binding to surface molecules, often containing carbohydrates, on the extracellular surface of the plasma membrane</a:t>
            </a:r>
          </a:p>
          <a:p>
            <a:pPr eaLnBrk="1" hangingPunct="1"/>
            <a:r>
              <a:rPr lang="en-US" sz="2800"/>
              <a:t>Membrane carbohydrates may be covalently bonded to lipids (forming </a:t>
            </a:r>
            <a:r>
              <a:rPr lang="en-US" sz="2800" b="1"/>
              <a:t>glycolipids</a:t>
            </a:r>
            <a:r>
              <a:rPr lang="en-US" sz="2800"/>
              <a:t>) or more commonly to proteins (forming </a:t>
            </a:r>
            <a:r>
              <a:rPr lang="en-US" sz="2800" b="1"/>
              <a:t>glycoproteins</a:t>
            </a:r>
            <a:r>
              <a:rPr lang="en-US" sz="2800"/>
              <a:t>)</a:t>
            </a:r>
          </a:p>
          <a:p>
            <a:pPr eaLnBrk="1" hangingPunct="1"/>
            <a:r>
              <a:rPr lang="en-US" sz="2800"/>
              <a:t>Carbohydrates on the external side of the plasma membrane vary among species, individuals, and even cell types in an individual</a:t>
            </a:r>
            <a:endParaRPr lang="en-US" sz="2800">
              <a:latin typeface="Times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584200"/>
            <a:ext cx="8534400" cy="914400"/>
          </a:xfrm>
        </p:spPr>
        <p:txBody>
          <a:bodyPr>
            <a:normAutofit fontScale="90000"/>
          </a:bodyPr>
          <a:lstStyle/>
          <a:p>
            <a:pPr marL="63500" indent="6350" eaLnBrk="1" hangingPunct="1"/>
            <a:r>
              <a:rPr lang="en-US" b="1" dirty="0"/>
              <a:t> Membrane structure results in selective permeability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53400" cy="2768600"/>
          </a:xfrm>
        </p:spPr>
        <p:txBody>
          <a:bodyPr/>
          <a:lstStyle/>
          <a:p>
            <a:pPr eaLnBrk="1" hangingPunct="1"/>
            <a:r>
              <a:rPr lang="en-US" sz="2800"/>
              <a:t>A cell must exchange materials with its surroundings, a process controlled by the plasma membrane</a:t>
            </a:r>
          </a:p>
          <a:p>
            <a:pPr eaLnBrk="1" hangingPunct="1"/>
            <a:r>
              <a:rPr lang="en-US" sz="2800"/>
              <a:t>Plasma membranes are selectively permeable, regulating the cell’s molecular traffic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1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81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The Permeability of the Lipid Bilayer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2768600"/>
          </a:xfrm>
        </p:spPr>
        <p:txBody>
          <a:bodyPr/>
          <a:lstStyle/>
          <a:p>
            <a:pPr eaLnBrk="1" hangingPunct="1"/>
            <a:r>
              <a:rPr lang="en-US" sz="2800"/>
              <a:t>Hydrophobic (nonpolar) molecules, such as hydrocarbons, can dissolve in the lipid bilayer and pass through the membrane rapidly</a:t>
            </a:r>
          </a:p>
          <a:p>
            <a:pPr eaLnBrk="1" hangingPunct="1"/>
            <a:r>
              <a:rPr lang="en-US" sz="2800"/>
              <a:t>Polar molecules, such as sugars, do not cross the membrane easily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1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Transport Proteins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3981450"/>
          </a:xfrm>
        </p:spPr>
        <p:txBody>
          <a:bodyPr/>
          <a:lstStyle/>
          <a:p>
            <a:pPr eaLnBrk="1" hangingPunct="1"/>
            <a:r>
              <a:rPr lang="en-US" sz="2800" b="1"/>
              <a:t>Transport proteins </a:t>
            </a:r>
            <a:r>
              <a:rPr lang="en-US" sz="2800"/>
              <a:t>allow passage of hydrophilic substances across the membrane</a:t>
            </a:r>
          </a:p>
          <a:p>
            <a:pPr eaLnBrk="1" hangingPunct="1"/>
            <a:r>
              <a:rPr lang="en-US" sz="2800"/>
              <a:t>Some transport proteins, called</a:t>
            </a:r>
            <a:r>
              <a:rPr lang="en-US" sz="2800" i="1"/>
              <a:t> </a:t>
            </a:r>
            <a:r>
              <a:rPr lang="en-US" sz="2800"/>
              <a:t>channel proteins, have a hydrophilic channel that certain molecules or ions can use as a tunnel</a:t>
            </a:r>
          </a:p>
          <a:p>
            <a:pPr eaLnBrk="1" hangingPunct="1"/>
            <a:r>
              <a:rPr lang="en-US" sz="2800"/>
              <a:t>Channel proteins called </a:t>
            </a:r>
            <a:r>
              <a:rPr lang="en-US" sz="2800" b="1"/>
              <a:t>aquaporins </a:t>
            </a:r>
            <a:r>
              <a:rPr lang="en-US" sz="2800"/>
              <a:t>facilitate the passage of water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01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4838"/>
            <a:ext cx="8980488" cy="1325562"/>
          </a:xfrm>
        </p:spPr>
        <p:txBody>
          <a:bodyPr>
            <a:normAutofit fontScale="90000"/>
          </a:bodyPr>
          <a:lstStyle/>
          <a:p>
            <a:pPr marL="57150" indent="-1588" eaLnBrk="1" hangingPunct="1">
              <a:lnSpc>
                <a:spcPct val="90000"/>
              </a:lnSpc>
            </a:pPr>
            <a:r>
              <a:rPr lang="en-US" b="1" dirty="0"/>
              <a:t>Passive transport is diffusion of a substance across a membrane with no energy investment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610600" cy="3981450"/>
          </a:xfrm>
        </p:spPr>
        <p:txBody>
          <a:bodyPr/>
          <a:lstStyle/>
          <a:p>
            <a:pPr eaLnBrk="1" hangingPunct="1"/>
            <a:r>
              <a:rPr lang="en-US" sz="2800" b="1"/>
              <a:t>Diffusion </a:t>
            </a:r>
            <a:r>
              <a:rPr lang="en-US" sz="2800"/>
              <a:t>is the tendency for molecules to spread out evenly into the available space</a:t>
            </a:r>
          </a:p>
          <a:p>
            <a:pPr eaLnBrk="1" hangingPunct="1"/>
            <a:r>
              <a:rPr lang="en-US" sz="2800"/>
              <a:t>Although each molecule moves randomly, diffusion of a population of molecules may be directional</a:t>
            </a:r>
          </a:p>
          <a:p>
            <a:pPr eaLnBrk="1" hangingPunct="1"/>
            <a:r>
              <a:rPr lang="en-US" sz="2800"/>
              <a:t>At dynamic equilibrium, as many molecules cross the membrane in one direction as in the other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230" name="Rectangle 13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22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2229" name="Rectangle 1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7" descr="07_13_Diffusion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0" y="136525"/>
            <a:ext cx="6565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7.13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354138" y="160338"/>
            <a:ext cx="1809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Molecules of dye</a:t>
            </a:r>
          </a:p>
        </p:txBody>
      </p:sp>
      <p:sp>
        <p:nvSpPr>
          <p:cNvPr id="53253" name="Text Box 31"/>
          <p:cNvSpPr txBox="1">
            <a:spLocks noChangeArrowheads="1"/>
          </p:cNvSpPr>
          <p:nvPr/>
        </p:nvSpPr>
        <p:spPr bwMode="auto">
          <a:xfrm>
            <a:off x="3368675" y="312738"/>
            <a:ext cx="27146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Membrane (cross section)</a:t>
            </a:r>
          </a:p>
        </p:txBody>
      </p:sp>
      <p:sp>
        <p:nvSpPr>
          <p:cNvPr id="53254" name="Text Box 32"/>
          <p:cNvSpPr txBox="1">
            <a:spLocks noChangeArrowheads="1"/>
          </p:cNvSpPr>
          <p:nvPr/>
        </p:nvSpPr>
        <p:spPr bwMode="auto">
          <a:xfrm>
            <a:off x="2386013" y="1570038"/>
            <a:ext cx="8286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WATER</a:t>
            </a:r>
          </a:p>
        </p:txBody>
      </p:sp>
      <p:sp>
        <p:nvSpPr>
          <p:cNvPr id="53255" name="Text Box 33"/>
          <p:cNvSpPr txBox="1">
            <a:spLocks noChangeArrowheads="1"/>
          </p:cNvSpPr>
          <p:nvPr/>
        </p:nvSpPr>
        <p:spPr bwMode="auto">
          <a:xfrm>
            <a:off x="1331913" y="2954338"/>
            <a:ext cx="2701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(a) Diffusion of one solute</a:t>
            </a:r>
          </a:p>
        </p:txBody>
      </p:sp>
      <p:sp>
        <p:nvSpPr>
          <p:cNvPr id="53256" name="Text Box 34"/>
          <p:cNvSpPr txBox="1">
            <a:spLocks noChangeArrowheads="1"/>
          </p:cNvSpPr>
          <p:nvPr/>
        </p:nvSpPr>
        <p:spPr bwMode="auto">
          <a:xfrm>
            <a:off x="1317625" y="6310313"/>
            <a:ext cx="27908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(b) Diffusion of two solutes</a:t>
            </a:r>
          </a:p>
        </p:txBody>
      </p:sp>
      <p:sp>
        <p:nvSpPr>
          <p:cNvPr id="53257" name="Text Box 35"/>
          <p:cNvSpPr txBox="1">
            <a:spLocks noChangeArrowheads="1"/>
          </p:cNvSpPr>
          <p:nvPr/>
        </p:nvSpPr>
        <p:spPr bwMode="auto">
          <a:xfrm>
            <a:off x="1582738" y="2500313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3258" name="Text Box 36"/>
          <p:cNvSpPr txBox="1">
            <a:spLocks noChangeArrowheads="1"/>
          </p:cNvSpPr>
          <p:nvPr/>
        </p:nvSpPr>
        <p:spPr bwMode="auto">
          <a:xfrm>
            <a:off x="3910013" y="2513013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3259" name="Text Box 37"/>
          <p:cNvSpPr txBox="1">
            <a:spLocks noChangeArrowheads="1"/>
          </p:cNvSpPr>
          <p:nvPr/>
        </p:nvSpPr>
        <p:spPr bwMode="auto">
          <a:xfrm>
            <a:off x="1597025" y="5392738"/>
            <a:ext cx="1382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3260" name="Text Box 38"/>
          <p:cNvSpPr txBox="1">
            <a:spLocks noChangeArrowheads="1"/>
          </p:cNvSpPr>
          <p:nvPr/>
        </p:nvSpPr>
        <p:spPr bwMode="auto">
          <a:xfrm>
            <a:off x="3910013" y="5392738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3261" name="Text Box 39"/>
          <p:cNvSpPr txBox="1">
            <a:spLocks noChangeArrowheads="1"/>
          </p:cNvSpPr>
          <p:nvPr/>
        </p:nvSpPr>
        <p:spPr bwMode="auto">
          <a:xfrm>
            <a:off x="1647825" y="5908675"/>
            <a:ext cx="1382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3262" name="Text Box 40"/>
          <p:cNvSpPr txBox="1">
            <a:spLocks noChangeArrowheads="1"/>
          </p:cNvSpPr>
          <p:nvPr/>
        </p:nvSpPr>
        <p:spPr bwMode="auto">
          <a:xfrm>
            <a:off x="3948113" y="5908675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3263" name="Text Box 41"/>
          <p:cNvSpPr txBox="1">
            <a:spLocks noChangeArrowheads="1"/>
          </p:cNvSpPr>
          <p:nvPr/>
        </p:nvSpPr>
        <p:spPr bwMode="auto">
          <a:xfrm>
            <a:off x="6299200" y="2513013"/>
            <a:ext cx="127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53264" name="Text Box 42"/>
          <p:cNvSpPr txBox="1">
            <a:spLocks noChangeArrowheads="1"/>
          </p:cNvSpPr>
          <p:nvPr/>
        </p:nvSpPr>
        <p:spPr bwMode="auto">
          <a:xfrm>
            <a:off x="6313488" y="5394325"/>
            <a:ext cx="127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53265" name="Text Box 43"/>
          <p:cNvSpPr txBox="1">
            <a:spLocks noChangeArrowheads="1"/>
          </p:cNvSpPr>
          <p:nvPr/>
        </p:nvSpPr>
        <p:spPr bwMode="auto">
          <a:xfrm>
            <a:off x="6288088" y="5910263"/>
            <a:ext cx="127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53266" name="Line 44"/>
          <p:cNvSpPr>
            <a:spLocks noChangeShapeType="1"/>
          </p:cNvSpPr>
          <p:nvPr/>
        </p:nvSpPr>
        <p:spPr bwMode="auto">
          <a:xfrm flipH="1">
            <a:off x="1497013" y="390525"/>
            <a:ext cx="61912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45"/>
          <p:cNvSpPr>
            <a:spLocks noChangeShapeType="1"/>
          </p:cNvSpPr>
          <p:nvPr/>
        </p:nvSpPr>
        <p:spPr bwMode="auto">
          <a:xfrm>
            <a:off x="1558925" y="390525"/>
            <a:ext cx="163513" cy="47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46"/>
          <p:cNvSpPr>
            <a:spLocks noChangeShapeType="1"/>
          </p:cNvSpPr>
          <p:nvPr/>
        </p:nvSpPr>
        <p:spPr bwMode="auto">
          <a:xfrm flipH="1">
            <a:off x="2276475" y="414338"/>
            <a:ext cx="1055688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5" descr="07_13aDiffusion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43025"/>
            <a:ext cx="85486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7.13a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1950" y="1355725"/>
            <a:ext cx="22875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 dirty="0"/>
              <a:t>Molecules of dye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03550" y="1570038"/>
            <a:ext cx="3556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Membrane (cross section)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19263" y="3192463"/>
            <a:ext cx="1066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WATER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27025" y="5016500"/>
            <a:ext cx="35560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(a) Diffusion of one solute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677863" y="4422775"/>
            <a:ext cx="17335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3708400" y="4424363"/>
            <a:ext cx="17462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54282" name="Text Box 15"/>
          <p:cNvSpPr txBox="1">
            <a:spLocks noChangeArrowheads="1"/>
          </p:cNvSpPr>
          <p:nvPr/>
        </p:nvSpPr>
        <p:spPr bwMode="auto">
          <a:xfrm>
            <a:off x="6826250" y="4422775"/>
            <a:ext cx="15954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54283" name="Line 22"/>
          <p:cNvSpPr>
            <a:spLocks noChangeShapeType="1"/>
          </p:cNvSpPr>
          <p:nvPr/>
        </p:nvSpPr>
        <p:spPr bwMode="auto">
          <a:xfrm flipH="1">
            <a:off x="541338" y="1647825"/>
            <a:ext cx="100012" cy="47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23"/>
          <p:cNvSpPr>
            <a:spLocks noChangeShapeType="1"/>
          </p:cNvSpPr>
          <p:nvPr/>
        </p:nvSpPr>
        <p:spPr bwMode="auto">
          <a:xfrm>
            <a:off x="641350" y="1647825"/>
            <a:ext cx="188913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24"/>
          <p:cNvSpPr>
            <a:spLocks noChangeShapeType="1"/>
          </p:cNvSpPr>
          <p:nvPr/>
        </p:nvSpPr>
        <p:spPr bwMode="auto">
          <a:xfrm flipH="1">
            <a:off x="1571625" y="1709738"/>
            <a:ext cx="1395413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8153400" cy="4895850"/>
          </a:xfrm>
        </p:spPr>
        <p:txBody>
          <a:bodyPr/>
          <a:lstStyle/>
          <a:p>
            <a:pPr eaLnBrk="1" hangingPunct="1"/>
            <a:r>
              <a:rPr lang="en-US" sz="2800"/>
              <a:t>Substances diffuse down their </a:t>
            </a:r>
            <a:r>
              <a:rPr lang="en-US" sz="2800" b="1"/>
              <a:t>concentration gradient</a:t>
            </a:r>
            <a:r>
              <a:rPr lang="en-US" sz="2800"/>
              <a:t>, the region along which the density of a chemical substance increases or decreases</a:t>
            </a:r>
          </a:p>
          <a:p>
            <a:pPr eaLnBrk="1" hangingPunct="1"/>
            <a:r>
              <a:rPr lang="en-US" sz="2800"/>
              <a:t>No work must be done to move substances down the concentration gradient</a:t>
            </a:r>
          </a:p>
          <a:p>
            <a:pPr eaLnBrk="1" hangingPunct="1"/>
            <a:r>
              <a:rPr lang="en-US" sz="2800"/>
              <a:t>The diffusion of a substance across a biological membrane is </a:t>
            </a:r>
            <a:r>
              <a:rPr lang="en-US" sz="2800" b="1"/>
              <a:t>passive transport </a:t>
            </a:r>
            <a:r>
              <a:rPr lang="en-US" sz="2800"/>
              <a:t>because no energy is expended by the cell to make it happen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2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63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Effects of Osmosis on Water Balance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eaLnBrk="1" hangingPunct="1"/>
            <a:r>
              <a:rPr lang="en-US" sz="2800" b="1"/>
              <a:t>Osmosis </a:t>
            </a:r>
            <a:r>
              <a:rPr lang="en-US" sz="2800"/>
              <a:t>is the diffusion of water across a selectively permeable membrane</a:t>
            </a:r>
          </a:p>
          <a:p>
            <a:pPr eaLnBrk="1" hangingPunct="1"/>
            <a:r>
              <a:rPr lang="en-US" sz="2800"/>
              <a:t>Water diffuses across a membrane from the region of lower solute concentration to the region of higher solute concentration until the solute concentration is equal on both sides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73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73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Overview: Life at the Edge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2768600"/>
          </a:xfrm>
        </p:spPr>
        <p:txBody>
          <a:bodyPr/>
          <a:lstStyle/>
          <a:p>
            <a:pPr eaLnBrk="1" hangingPunct="1"/>
            <a:r>
              <a:rPr lang="en-US" sz="2800"/>
              <a:t>The plasma membrane is the boundary that separates the living cell from its surroundings</a:t>
            </a:r>
          </a:p>
          <a:p>
            <a:pPr eaLnBrk="1" hangingPunct="1"/>
            <a:r>
              <a:rPr lang="en-US" sz="2800"/>
              <a:t>The plasma membrane exhibits </a:t>
            </a:r>
            <a:r>
              <a:rPr lang="en-US" sz="2800" b="1"/>
              <a:t>selective permeability</a:t>
            </a:r>
            <a:r>
              <a:rPr lang="en-US" sz="2800"/>
              <a:t>, allowing some substances to cross it more easily than others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4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4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6" descr="07_14Osmo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136525"/>
            <a:ext cx="64627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7.14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381125" y="149225"/>
            <a:ext cx="1709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Lower</a:t>
            </a:r>
            <a:br>
              <a:rPr lang="en-US" sz="1700" b="1"/>
            </a:br>
            <a:r>
              <a:rPr lang="en-US" sz="1700" b="1"/>
              <a:t>concentration</a:t>
            </a:r>
            <a:br>
              <a:rPr lang="en-US" sz="1700" b="1"/>
            </a:br>
            <a:r>
              <a:rPr lang="en-US" sz="1700" b="1"/>
              <a:t>of solute (sugar)</a:t>
            </a:r>
          </a:p>
        </p:txBody>
      </p:sp>
      <p:sp>
        <p:nvSpPr>
          <p:cNvPr id="58373" name="Text Box 12"/>
          <p:cNvSpPr txBox="1">
            <a:spLocks noChangeArrowheads="1"/>
          </p:cNvSpPr>
          <p:nvPr/>
        </p:nvSpPr>
        <p:spPr bwMode="auto">
          <a:xfrm>
            <a:off x="3357563" y="150813"/>
            <a:ext cx="1458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Higher </a:t>
            </a:r>
            <a:br>
              <a:rPr lang="en-US" sz="1700" b="1"/>
            </a:br>
            <a:r>
              <a:rPr lang="en-US" sz="1700" b="1"/>
              <a:t>concentration</a:t>
            </a:r>
            <a:br>
              <a:rPr lang="en-US" sz="1700" b="1"/>
            </a:br>
            <a:r>
              <a:rPr lang="en-US" sz="1700" b="1"/>
              <a:t>of solute</a:t>
            </a:r>
          </a:p>
        </p:txBody>
      </p:sp>
      <p:sp>
        <p:nvSpPr>
          <p:cNvPr id="58374" name="Text Box 13"/>
          <p:cNvSpPr txBox="1">
            <a:spLocks noChangeArrowheads="1"/>
          </p:cNvSpPr>
          <p:nvPr/>
        </p:nvSpPr>
        <p:spPr bwMode="auto">
          <a:xfrm>
            <a:off x="2452688" y="1509713"/>
            <a:ext cx="981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Sugar</a:t>
            </a:r>
            <a:br>
              <a:rPr lang="en-US" sz="1700" b="1"/>
            </a:br>
            <a:r>
              <a:rPr lang="en-US" sz="1700" b="1"/>
              <a:t>molecule</a:t>
            </a:r>
          </a:p>
        </p:txBody>
      </p:sp>
      <p:sp>
        <p:nvSpPr>
          <p:cNvPr id="58375" name="Text Box 14"/>
          <p:cNvSpPr txBox="1">
            <a:spLocks noChangeArrowheads="1"/>
          </p:cNvSpPr>
          <p:nvPr/>
        </p:nvSpPr>
        <p:spPr bwMode="auto">
          <a:xfrm>
            <a:off x="2716213" y="2212975"/>
            <a:ext cx="5413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H</a:t>
            </a:r>
            <a:r>
              <a:rPr lang="en-US" sz="1700" b="1" baseline="-25000"/>
              <a:t>2</a:t>
            </a:r>
            <a:r>
              <a:rPr lang="en-US" sz="1700" b="1"/>
              <a:t>O</a:t>
            </a:r>
          </a:p>
        </p:txBody>
      </p:sp>
      <p:sp>
        <p:nvSpPr>
          <p:cNvPr id="58376" name="Text Box 15"/>
          <p:cNvSpPr txBox="1">
            <a:spLocks noChangeArrowheads="1"/>
          </p:cNvSpPr>
          <p:nvPr/>
        </p:nvSpPr>
        <p:spPr bwMode="auto">
          <a:xfrm>
            <a:off x="5745163" y="201613"/>
            <a:ext cx="21129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Same concentration</a:t>
            </a:r>
            <a:br>
              <a:rPr lang="en-US" sz="1700" b="1"/>
            </a:br>
            <a:r>
              <a:rPr lang="en-US" sz="1700" b="1"/>
              <a:t>of solute</a:t>
            </a:r>
          </a:p>
        </p:txBody>
      </p:sp>
      <p:sp>
        <p:nvSpPr>
          <p:cNvPr id="58377" name="Text Box 16"/>
          <p:cNvSpPr txBox="1">
            <a:spLocks noChangeArrowheads="1"/>
          </p:cNvSpPr>
          <p:nvPr/>
        </p:nvSpPr>
        <p:spPr bwMode="auto">
          <a:xfrm>
            <a:off x="4262438" y="2705100"/>
            <a:ext cx="11572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Selectively</a:t>
            </a:r>
            <a:br>
              <a:rPr lang="en-US" sz="1700" b="1"/>
            </a:br>
            <a:r>
              <a:rPr lang="en-US" sz="1700" b="1"/>
              <a:t>permeable</a:t>
            </a:r>
            <a:br>
              <a:rPr lang="en-US" sz="1700" b="1"/>
            </a:br>
            <a:r>
              <a:rPr lang="en-US" sz="1700" b="1"/>
              <a:t>membrane</a:t>
            </a:r>
          </a:p>
        </p:txBody>
      </p:sp>
      <p:sp>
        <p:nvSpPr>
          <p:cNvPr id="58378" name="Text Box 17"/>
          <p:cNvSpPr txBox="1">
            <a:spLocks noChangeArrowheads="1"/>
          </p:cNvSpPr>
          <p:nvPr/>
        </p:nvSpPr>
        <p:spPr bwMode="auto">
          <a:xfrm>
            <a:off x="4449763" y="6173788"/>
            <a:ext cx="10064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Osmosis</a:t>
            </a:r>
          </a:p>
        </p:txBody>
      </p:sp>
      <p:sp>
        <p:nvSpPr>
          <p:cNvPr id="58379" name="Line 18"/>
          <p:cNvSpPr>
            <a:spLocks noChangeShapeType="1"/>
          </p:cNvSpPr>
          <p:nvPr/>
        </p:nvSpPr>
        <p:spPr bwMode="auto">
          <a:xfrm>
            <a:off x="2062163" y="879475"/>
            <a:ext cx="0" cy="944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9"/>
          <p:cNvSpPr>
            <a:spLocks noChangeShapeType="1"/>
          </p:cNvSpPr>
          <p:nvPr/>
        </p:nvSpPr>
        <p:spPr bwMode="auto">
          <a:xfrm>
            <a:off x="3822700" y="879475"/>
            <a:ext cx="0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20"/>
          <p:cNvSpPr>
            <a:spLocks noChangeShapeType="1"/>
          </p:cNvSpPr>
          <p:nvPr/>
        </p:nvSpPr>
        <p:spPr bwMode="auto">
          <a:xfrm>
            <a:off x="5632450" y="862013"/>
            <a:ext cx="0" cy="142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21"/>
          <p:cNvSpPr>
            <a:spLocks noChangeShapeType="1"/>
          </p:cNvSpPr>
          <p:nvPr/>
        </p:nvSpPr>
        <p:spPr bwMode="auto">
          <a:xfrm>
            <a:off x="7424738" y="868363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22"/>
          <p:cNvSpPr>
            <a:spLocks noChangeShapeType="1"/>
          </p:cNvSpPr>
          <p:nvPr/>
        </p:nvSpPr>
        <p:spPr bwMode="auto">
          <a:xfrm>
            <a:off x="5632450" y="868363"/>
            <a:ext cx="1798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23"/>
          <p:cNvSpPr>
            <a:spLocks noChangeShapeType="1"/>
          </p:cNvSpPr>
          <p:nvPr/>
        </p:nvSpPr>
        <p:spPr bwMode="auto">
          <a:xfrm>
            <a:off x="6526213" y="692150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Line 24"/>
          <p:cNvSpPr>
            <a:spLocks noChangeShapeType="1"/>
          </p:cNvSpPr>
          <p:nvPr/>
        </p:nvSpPr>
        <p:spPr bwMode="auto">
          <a:xfrm>
            <a:off x="3406775" y="1885950"/>
            <a:ext cx="163513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Line 25"/>
          <p:cNvSpPr>
            <a:spLocks noChangeShapeType="1"/>
          </p:cNvSpPr>
          <p:nvPr/>
        </p:nvSpPr>
        <p:spPr bwMode="auto">
          <a:xfrm>
            <a:off x="4840288" y="3408363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080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/>
              <a:t>Water Balance of Cells Without Walls</a:t>
            </a:r>
            <a:endParaRPr lang="en-US" b="1" i="1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8425"/>
            <a:ext cx="8001000" cy="5375275"/>
          </a:xfrm>
        </p:spPr>
        <p:txBody>
          <a:bodyPr/>
          <a:lstStyle/>
          <a:p>
            <a:pPr eaLnBrk="1" hangingPunct="1"/>
            <a:r>
              <a:rPr lang="en-US" sz="2800" b="1"/>
              <a:t>Tonicity </a:t>
            </a:r>
            <a:r>
              <a:rPr lang="en-US" sz="2800"/>
              <a:t>is the ability of a surrounding solution to cause a cell to gain or lose water</a:t>
            </a:r>
          </a:p>
          <a:p>
            <a:pPr eaLnBrk="1" hangingPunct="1"/>
            <a:r>
              <a:rPr lang="en-US" sz="2800" b="1"/>
              <a:t>Isotonic </a:t>
            </a:r>
            <a:r>
              <a:rPr lang="en-US" sz="2800"/>
              <a:t>solution: Solute concentration is the same as that inside the cell; no net water movement across the plasma membrane</a:t>
            </a:r>
          </a:p>
          <a:p>
            <a:pPr eaLnBrk="1" hangingPunct="1"/>
            <a:r>
              <a:rPr lang="en-US" sz="2800" b="1"/>
              <a:t>Hypertonic </a:t>
            </a:r>
            <a:r>
              <a:rPr lang="en-US" sz="2800"/>
              <a:t>solution: Solute concentration is greater than that inside the cell; cell loses water</a:t>
            </a:r>
          </a:p>
          <a:p>
            <a:pPr eaLnBrk="1" hangingPunct="1"/>
            <a:r>
              <a:rPr lang="en-US" sz="2800" b="1"/>
              <a:t>Hypotonic </a:t>
            </a:r>
            <a:r>
              <a:rPr lang="en-US" sz="2800"/>
              <a:t>solution: Solute concentration is less than that inside the cell; cell gains water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939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939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939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0" descr="07_15WaterBalanc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760413"/>
            <a:ext cx="7793037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7.15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701925" y="790575"/>
            <a:ext cx="1244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b="1"/>
              <a:t>Hypotonic</a:t>
            </a:r>
            <a:br>
              <a:rPr lang="en-US" b="1"/>
            </a:br>
            <a:r>
              <a:rPr lang="en-US" b="1"/>
              <a:t>solution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4449763" y="6173788"/>
            <a:ext cx="10064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Osmosis</a:t>
            </a:r>
          </a:p>
        </p:txBody>
      </p:sp>
      <p:sp>
        <p:nvSpPr>
          <p:cNvPr id="60422" name="Text Box 20"/>
          <p:cNvSpPr txBox="1">
            <a:spLocks noChangeArrowheads="1"/>
          </p:cNvSpPr>
          <p:nvPr/>
        </p:nvSpPr>
        <p:spPr bwMode="auto">
          <a:xfrm>
            <a:off x="4891088" y="779463"/>
            <a:ext cx="10175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b="1"/>
              <a:t>Isotonic</a:t>
            </a:r>
            <a:br>
              <a:rPr lang="en-US" b="1"/>
            </a:br>
            <a:r>
              <a:rPr lang="en-US" b="1"/>
              <a:t>solution</a:t>
            </a:r>
          </a:p>
        </p:txBody>
      </p:sp>
      <p:sp>
        <p:nvSpPr>
          <p:cNvPr id="60423" name="Text Box 21"/>
          <p:cNvSpPr txBox="1">
            <a:spLocks noChangeArrowheads="1"/>
          </p:cNvSpPr>
          <p:nvPr/>
        </p:nvSpPr>
        <p:spPr bwMode="auto">
          <a:xfrm>
            <a:off x="6878638" y="779463"/>
            <a:ext cx="1244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b="1"/>
              <a:t>Hypertonic</a:t>
            </a:r>
            <a:br>
              <a:rPr lang="en-US" b="1"/>
            </a:br>
            <a:r>
              <a:rPr lang="en-US" b="1"/>
              <a:t>solution</a:t>
            </a:r>
          </a:p>
        </p:txBody>
      </p:sp>
      <p:sp>
        <p:nvSpPr>
          <p:cNvPr id="60424" name="Text Box 22"/>
          <p:cNvSpPr txBox="1">
            <a:spLocks noChangeArrowheads="1"/>
          </p:cNvSpPr>
          <p:nvPr/>
        </p:nvSpPr>
        <p:spPr bwMode="auto">
          <a:xfrm>
            <a:off x="728663" y="1308100"/>
            <a:ext cx="15843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(a) Animal cell</a:t>
            </a:r>
          </a:p>
        </p:txBody>
      </p:sp>
      <p:sp>
        <p:nvSpPr>
          <p:cNvPr id="60425" name="Text Box 23"/>
          <p:cNvSpPr txBox="1">
            <a:spLocks noChangeArrowheads="1"/>
          </p:cNvSpPr>
          <p:nvPr/>
        </p:nvSpPr>
        <p:spPr bwMode="auto">
          <a:xfrm>
            <a:off x="730250" y="3925888"/>
            <a:ext cx="14589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(b) Plant cell</a:t>
            </a:r>
          </a:p>
        </p:txBody>
      </p:sp>
      <p:sp>
        <p:nvSpPr>
          <p:cNvPr id="60426" name="Text Box 24"/>
          <p:cNvSpPr txBox="1">
            <a:spLocks noChangeArrowheads="1"/>
          </p:cNvSpPr>
          <p:nvPr/>
        </p:nvSpPr>
        <p:spPr bwMode="auto">
          <a:xfrm>
            <a:off x="3684588" y="1712913"/>
            <a:ext cx="465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27" name="Text Box 25"/>
          <p:cNvSpPr txBox="1">
            <a:spLocks noChangeArrowheads="1"/>
          </p:cNvSpPr>
          <p:nvPr/>
        </p:nvSpPr>
        <p:spPr bwMode="auto">
          <a:xfrm>
            <a:off x="4603750" y="1712913"/>
            <a:ext cx="465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28" name="Text Box 26"/>
          <p:cNvSpPr txBox="1">
            <a:spLocks noChangeArrowheads="1"/>
          </p:cNvSpPr>
          <p:nvPr/>
        </p:nvSpPr>
        <p:spPr bwMode="auto">
          <a:xfrm>
            <a:off x="5837238" y="1712913"/>
            <a:ext cx="465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29" name="Text Box 27"/>
          <p:cNvSpPr txBox="1">
            <a:spLocks noChangeArrowheads="1"/>
          </p:cNvSpPr>
          <p:nvPr/>
        </p:nvSpPr>
        <p:spPr bwMode="auto">
          <a:xfrm>
            <a:off x="7910513" y="1701800"/>
            <a:ext cx="465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30" name="Text Box 28"/>
          <p:cNvSpPr txBox="1">
            <a:spLocks noChangeArrowheads="1"/>
          </p:cNvSpPr>
          <p:nvPr/>
        </p:nvSpPr>
        <p:spPr bwMode="auto">
          <a:xfrm>
            <a:off x="2616200" y="3740150"/>
            <a:ext cx="465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31" name="Text Box 29"/>
          <p:cNvSpPr txBox="1">
            <a:spLocks noChangeArrowheads="1"/>
          </p:cNvSpPr>
          <p:nvPr/>
        </p:nvSpPr>
        <p:spPr bwMode="auto">
          <a:xfrm>
            <a:off x="4640263" y="3751263"/>
            <a:ext cx="465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32" name="Text Box 30"/>
          <p:cNvSpPr txBox="1">
            <a:spLocks noChangeArrowheads="1"/>
          </p:cNvSpPr>
          <p:nvPr/>
        </p:nvSpPr>
        <p:spPr bwMode="auto">
          <a:xfrm>
            <a:off x="5824538" y="3765550"/>
            <a:ext cx="465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33" name="Text Box 31"/>
          <p:cNvSpPr txBox="1">
            <a:spLocks noChangeArrowheads="1"/>
          </p:cNvSpPr>
          <p:nvPr/>
        </p:nvSpPr>
        <p:spPr bwMode="auto">
          <a:xfrm>
            <a:off x="7912100" y="3727450"/>
            <a:ext cx="465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</a:t>
            </a:r>
          </a:p>
        </p:txBody>
      </p:sp>
      <p:sp>
        <p:nvSpPr>
          <p:cNvPr id="60434" name="Text Box 32"/>
          <p:cNvSpPr txBox="1">
            <a:spLocks noChangeArrowheads="1"/>
          </p:cNvSpPr>
          <p:nvPr/>
        </p:nvSpPr>
        <p:spPr bwMode="auto">
          <a:xfrm>
            <a:off x="3259138" y="3676650"/>
            <a:ext cx="955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Cell wall</a:t>
            </a:r>
          </a:p>
        </p:txBody>
      </p:sp>
      <p:sp>
        <p:nvSpPr>
          <p:cNvPr id="60435" name="Text Box 33"/>
          <p:cNvSpPr txBox="1">
            <a:spLocks noChangeArrowheads="1"/>
          </p:cNvSpPr>
          <p:nvPr/>
        </p:nvSpPr>
        <p:spPr bwMode="auto">
          <a:xfrm>
            <a:off x="2995613" y="3235325"/>
            <a:ext cx="704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Lysed</a:t>
            </a:r>
          </a:p>
        </p:txBody>
      </p:sp>
      <p:sp>
        <p:nvSpPr>
          <p:cNvPr id="60436" name="Text Box 34"/>
          <p:cNvSpPr txBox="1">
            <a:spLocks noChangeArrowheads="1"/>
          </p:cNvSpPr>
          <p:nvPr/>
        </p:nvSpPr>
        <p:spPr bwMode="auto">
          <a:xfrm>
            <a:off x="4994275" y="3236913"/>
            <a:ext cx="8286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Normal</a:t>
            </a:r>
          </a:p>
        </p:txBody>
      </p:sp>
      <p:sp>
        <p:nvSpPr>
          <p:cNvPr id="60437" name="Text Box 35"/>
          <p:cNvSpPr txBox="1">
            <a:spLocks noChangeArrowheads="1"/>
          </p:cNvSpPr>
          <p:nvPr/>
        </p:nvSpPr>
        <p:spPr bwMode="auto">
          <a:xfrm>
            <a:off x="7005638" y="3236913"/>
            <a:ext cx="10826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Shriveled</a:t>
            </a:r>
          </a:p>
        </p:txBody>
      </p:sp>
      <p:sp>
        <p:nvSpPr>
          <p:cNvPr id="60438" name="Text Box 36"/>
          <p:cNvSpPr txBox="1">
            <a:spLocks noChangeArrowheads="1"/>
          </p:cNvSpPr>
          <p:nvPr/>
        </p:nvSpPr>
        <p:spPr bwMode="auto">
          <a:xfrm>
            <a:off x="2479675" y="5473700"/>
            <a:ext cx="17113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Turgid (normal)</a:t>
            </a:r>
          </a:p>
        </p:txBody>
      </p:sp>
      <p:sp>
        <p:nvSpPr>
          <p:cNvPr id="60439" name="Text Box 37"/>
          <p:cNvSpPr txBox="1">
            <a:spLocks noChangeArrowheads="1"/>
          </p:cNvSpPr>
          <p:nvPr/>
        </p:nvSpPr>
        <p:spPr bwMode="auto">
          <a:xfrm>
            <a:off x="4994275" y="5473700"/>
            <a:ext cx="8175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Flaccid</a:t>
            </a:r>
          </a:p>
        </p:txBody>
      </p:sp>
      <p:sp>
        <p:nvSpPr>
          <p:cNvPr id="60440" name="Text Box 38"/>
          <p:cNvSpPr txBox="1">
            <a:spLocks noChangeArrowheads="1"/>
          </p:cNvSpPr>
          <p:nvPr/>
        </p:nvSpPr>
        <p:spPr bwMode="auto">
          <a:xfrm>
            <a:off x="6829425" y="5473700"/>
            <a:ext cx="1408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Plasmolyzed</a:t>
            </a:r>
          </a:p>
        </p:txBody>
      </p:sp>
      <p:sp>
        <p:nvSpPr>
          <p:cNvPr id="60441" name="Line 39"/>
          <p:cNvSpPr>
            <a:spLocks noChangeShapeType="1"/>
          </p:cNvSpPr>
          <p:nvPr/>
        </p:nvSpPr>
        <p:spPr bwMode="auto">
          <a:xfrm flipH="1">
            <a:off x="3633788" y="3910013"/>
            <a:ext cx="635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080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/>
              <a:t>Water Balance of Cells with Walls</a:t>
            </a:r>
            <a:endParaRPr lang="en-US" b="1" i="1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7924800" cy="4438650"/>
          </a:xfrm>
        </p:spPr>
        <p:txBody>
          <a:bodyPr/>
          <a:lstStyle/>
          <a:p>
            <a:pPr eaLnBrk="1" hangingPunct="1"/>
            <a:r>
              <a:rPr lang="en-US" sz="2800"/>
              <a:t>Cell walls help maintain water balance</a:t>
            </a:r>
          </a:p>
          <a:p>
            <a:pPr eaLnBrk="1" hangingPunct="1"/>
            <a:r>
              <a:rPr lang="en-US" sz="2800"/>
              <a:t>A plant cell in a hypotonic solution swells until the wall opposes uptake; the cell is now </a:t>
            </a:r>
            <a:r>
              <a:rPr lang="en-US" sz="2800" b="1"/>
              <a:t>turgid</a:t>
            </a:r>
            <a:r>
              <a:rPr lang="en-US" sz="2800"/>
              <a:t> (firm)</a:t>
            </a:r>
          </a:p>
          <a:p>
            <a:pPr eaLnBrk="1" hangingPunct="1"/>
            <a:r>
              <a:rPr lang="en-US" sz="2800"/>
              <a:t>If a plant cell and its surroundings are isotonic, there is no net movement of water into the cell; the cell becomes </a:t>
            </a:r>
            <a:r>
              <a:rPr lang="en-US" sz="2800" b="1"/>
              <a:t>flaccid </a:t>
            </a:r>
            <a:r>
              <a:rPr lang="en-US" sz="2800"/>
              <a:t>(limp), and the plant may wilt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4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34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374775"/>
            <a:ext cx="8305800" cy="180022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In a hypertonic environment, plant cells lose water; eventually, the membrane pulls away from the wall, a usually lethal effect called </a:t>
            </a:r>
            <a:r>
              <a:rPr lang="en-US" sz="2800" b="1"/>
              <a:t>plasmolysis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7" name="Rectangle 13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45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4516" name="Rectangle 1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84200"/>
            <a:ext cx="9067800" cy="914400"/>
          </a:xfrm>
        </p:spPr>
        <p:txBody>
          <a:bodyPr>
            <a:normAutofit fontScale="90000"/>
          </a:bodyPr>
          <a:lstStyle/>
          <a:p>
            <a:pPr marL="57150" indent="-1588" eaLnBrk="1" hangingPunct="1"/>
            <a:r>
              <a:rPr lang="en-US" b="1"/>
              <a:t>Facilitated Diffusion: Passive Transport Aided by Proteins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0238"/>
            <a:ext cx="8229600" cy="4945062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z="2800"/>
              <a:t>In </a:t>
            </a:r>
            <a:r>
              <a:rPr lang="en-US" sz="2800" b="1"/>
              <a:t>facilitated diffusion</a:t>
            </a:r>
            <a:r>
              <a:rPr lang="en-US" sz="2800"/>
              <a:t>, transport proteins speed the passive movement of molecules across the plasma membrane</a:t>
            </a:r>
          </a:p>
          <a:p>
            <a:pPr eaLnBrk="1" hangingPunct="1">
              <a:spcBef>
                <a:spcPct val="25000"/>
              </a:spcBef>
            </a:pPr>
            <a:r>
              <a:rPr lang="en-US" sz="2800"/>
              <a:t>Channel proteins provide corridors that allow a specific molecule or ion to cross the membrane</a:t>
            </a:r>
          </a:p>
          <a:p>
            <a:pPr eaLnBrk="1" hangingPunct="1">
              <a:spcBef>
                <a:spcPct val="25000"/>
              </a:spcBef>
            </a:pPr>
            <a:r>
              <a:rPr lang="en-US" sz="2800"/>
              <a:t>Channel proteins include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/>
              <a:t>Aquaporins, for facilitated diffusion of water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b="1"/>
              <a:t>Ion channels </a:t>
            </a:r>
            <a:r>
              <a:rPr lang="en-US"/>
              <a:t>that open or close in response to a stimulus (</a:t>
            </a:r>
            <a:r>
              <a:rPr lang="en-US" b="1"/>
              <a:t>gated channels</a:t>
            </a:r>
            <a:r>
              <a:rPr lang="en-US"/>
              <a:t>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554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55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3" descr="07_17FacilitatedDiffus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038" y="136525"/>
            <a:ext cx="65119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7.17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420813" y="327025"/>
            <a:ext cx="2036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66565" name="Text Box 12"/>
          <p:cNvSpPr txBox="1">
            <a:spLocks noChangeArrowheads="1"/>
          </p:cNvSpPr>
          <p:nvPr/>
        </p:nvSpPr>
        <p:spPr bwMode="auto">
          <a:xfrm>
            <a:off x="1522413" y="2668588"/>
            <a:ext cx="1331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CYTOPLASM</a:t>
            </a:r>
          </a:p>
        </p:txBody>
      </p:sp>
      <p:sp>
        <p:nvSpPr>
          <p:cNvPr id="66566" name="Text Box 13"/>
          <p:cNvSpPr txBox="1">
            <a:spLocks noChangeArrowheads="1"/>
          </p:cNvSpPr>
          <p:nvPr/>
        </p:nvSpPr>
        <p:spPr bwMode="auto">
          <a:xfrm>
            <a:off x="1824038" y="2239963"/>
            <a:ext cx="16351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Channel protein</a:t>
            </a:r>
          </a:p>
        </p:txBody>
      </p:sp>
      <p:sp>
        <p:nvSpPr>
          <p:cNvPr id="66567" name="Text Box 14"/>
          <p:cNvSpPr txBox="1">
            <a:spLocks noChangeArrowheads="1"/>
          </p:cNvSpPr>
          <p:nvPr/>
        </p:nvSpPr>
        <p:spPr bwMode="auto">
          <a:xfrm>
            <a:off x="4768850" y="2366963"/>
            <a:ext cx="7048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Solute</a:t>
            </a:r>
          </a:p>
        </p:txBody>
      </p:sp>
      <p:sp>
        <p:nvSpPr>
          <p:cNvPr id="66568" name="Text Box 15"/>
          <p:cNvSpPr txBox="1">
            <a:spLocks noChangeArrowheads="1"/>
          </p:cNvSpPr>
          <p:nvPr/>
        </p:nvSpPr>
        <p:spPr bwMode="auto">
          <a:xfrm>
            <a:off x="6078538" y="5588000"/>
            <a:ext cx="7048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Solute</a:t>
            </a:r>
          </a:p>
        </p:txBody>
      </p:sp>
      <p:sp>
        <p:nvSpPr>
          <p:cNvPr id="66569" name="Text Box 16"/>
          <p:cNvSpPr txBox="1">
            <a:spLocks noChangeArrowheads="1"/>
          </p:cNvSpPr>
          <p:nvPr/>
        </p:nvSpPr>
        <p:spPr bwMode="auto">
          <a:xfrm>
            <a:off x="1489075" y="5500688"/>
            <a:ext cx="15843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Carrier protein</a:t>
            </a:r>
          </a:p>
        </p:txBody>
      </p:sp>
      <p:sp>
        <p:nvSpPr>
          <p:cNvPr id="66570" name="Text Box 17"/>
          <p:cNvSpPr txBox="1">
            <a:spLocks noChangeArrowheads="1"/>
          </p:cNvSpPr>
          <p:nvPr/>
        </p:nvSpPr>
        <p:spPr bwMode="auto">
          <a:xfrm>
            <a:off x="5827713" y="1338263"/>
            <a:ext cx="1647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(a) A channel</a:t>
            </a:r>
            <a:br>
              <a:rPr lang="en-US" sz="1700" b="1"/>
            </a:br>
            <a:r>
              <a:rPr lang="en-US" sz="1700" b="1"/>
              <a:t>     protein</a:t>
            </a:r>
          </a:p>
        </p:txBody>
      </p:sp>
      <p:sp>
        <p:nvSpPr>
          <p:cNvPr id="66571" name="Text Box 18"/>
          <p:cNvSpPr txBox="1">
            <a:spLocks noChangeArrowheads="1"/>
          </p:cNvSpPr>
          <p:nvPr/>
        </p:nvSpPr>
        <p:spPr bwMode="auto">
          <a:xfrm>
            <a:off x="1365250" y="6303963"/>
            <a:ext cx="22002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(b) A carrier protein</a:t>
            </a:r>
          </a:p>
        </p:txBody>
      </p:sp>
      <p:sp>
        <p:nvSpPr>
          <p:cNvPr id="66572" name="Line 19"/>
          <p:cNvSpPr>
            <a:spLocks noChangeShapeType="1"/>
          </p:cNvSpPr>
          <p:nvPr/>
        </p:nvSpPr>
        <p:spPr bwMode="auto">
          <a:xfrm flipH="1">
            <a:off x="3482975" y="2112963"/>
            <a:ext cx="3889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Line 20"/>
          <p:cNvSpPr>
            <a:spLocks noChangeShapeType="1"/>
          </p:cNvSpPr>
          <p:nvPr/>
        </p:nvSpPr>
        <p:spPr bwMode="auto">
          <a:xfrm flipH="1">
            <a:off x="4300538" y="2489200"/>
            <a:ext cx="414337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Line 21"/>
          <p:cNvSpPr>
            <a:spLocks noChangeShapeType="1"/>
          </p:cNvSpPr>
          <p:nvPr/>
        </p:nvSpPr>
        <p:spPr bwMode="auto">
          <a:xfrm flipH="1">
            <a:off x="2992438" y="5294313"/>
            <a:ext cx="36512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Line 22"/>
          <p:cNvSpPr>
            <a:spLocks noChangeShapeType="1"/>
          </p:cNvSpPr>
          <p:nvPr/>
        </p:nvSpPr>
        <p:spPr bwMode="auto">
          <a:xfrm flipH="1">
            <a:off x="5632450" y="5708650"/>
            <a:ext cx="390525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4200"/>
            <a:ext cx="9004300" cy="9144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571500" algn="l"/>
              </a:tabLst>
            </a:pPr>
            <a:r>
              <a:rPr lang="en-US" b="1" dirty="0"/>
              <a:t> Active transport uses energy to move solutes against their gradients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43100"/>
            <a:ext cx="8382000" cy="2311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Facilitated diffusion is still passive because the solute moves down its concentration gradient, and the transport requires no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Some transport proteins, however, can move solutes against their concentration gradients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96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The Need for Energy in Active Transport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8153400" cy="3524250"/>
          </a:xfrm>
        </p:spPr>
        <p:txBody>
          <a:bodyPr/>
          <a:lstStyle/>
          <a:p>
            <a:pPr eaLnBrk="1" hangingPunct="1"/>
            <a:r>
              <a:rPr lang="en-US" sz="2800" b="1"/>
              <a:t>Active transport </a:t>
            </a:r>
            <a:r>
              <a:rPr lang="en-US" sz="2800"/>
              <a:t>moves substances against their concentration gradients</a:t>
            </a:r>
          </a:p>
          <a:p>
            <a:pPr eaLnBrk="1" hangingPunct="1"/>
            <a:r>
              <a:rPr lang="en-US" sz="2800"/>
              <a:t>Active transport requires energy, usually in the form of ATP</a:t>
            </a:r>
          </a:p>
          <a:p>
            <a:pPr eaLnBrk="1" hangingPunct="1"/>
            <a:r>
              <a:rPr lang="en-US" sz="2800"/>
              <a:t>Active transport is performed by specific proteins embedded in the membranes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066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06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0661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534400" cy="2768600"/>
          </a:xfrm>
        </p:spPr>
        <p:txBody>
          <a:bodyPr/>
          <a:lstStyle/>
          <a:p>
            <a:pPr eaLnBrk="1" hangingPunct="1"/>
            <a:r>
              <a:rPr lang="en-US" sz="2800"/>
              <a:t>Active transport allows cells to maintain concentration gradients that differ from their surroundings</a:t>
            </a:r>
          </a:p>
          <a:p>
            <a:pPr eaLnBrk="1" hangingPunct="1"/>
            <a:r>
              <a:rPr lang="en-US" sz="2800"/>
              <a:t>The </a:t>
            </a:r>
            <a:r>
              <a:rPr lang="en-US" sz="2800" b="1"/>
              <a:t>sodium-potassium pump </a:t>
            </a:r>
            <a:r>
              <a:rPr lang="en-US" sz="2800"/>
              <a:t>is one type of active transport system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68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168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4200"/>
            <a:ext cx="8915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Cellular membranes are fluid mosaics of lipids and proteins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98650"/>
            <a:ext cx="8153400" cy="4425950"/>
          </a:xfrm>
        </p:spPr>
        <p:txBody>
          <a:bodyPr/>
          <a:lstStyle/>
          <a:p>
            <a:pPr eaLnBrk="1" hangingPunct="1"/>
            <a:r>
              <a:rPr lang="en-US" sz="2800" dirty="0"/>
              <a:t>Phospholipids are the most abundant lipid in the plasma membrane</a:t>
            </a:r>
          </a:p>
          <a:p>
            <a:pPr eaLnBrk="1" hangingPunct="1"/>
            <a:r>
              <a:rPr lang="en-US" sz="2800" dirty="0"/>
              <a:t>Phospholipids are </a:t>
            </a:r>
            <a:r>
              <a:rPr lang="en-US" sz="2800" b="1" dirty="0" err="1"/>
              <a:t>amphipathic</a:t>
            </a:r>
            <a:r>
              <a:rPr lang="en-US" sz="2800" dirty="0"/>
              <a:t> </a:t>
            </a:r>
            <a:r>
              <a:rPr lang="en-US" sz="2800" b="1" dirty="0"/>
              <a:t>molecules</a:t>
            </a:r>
            <a:r>
              <a:rPr lang="en-US" sz="2800" dirty="0"/>
              <a:t>, containing hydrophobic and hydrophilic regions</a:t>
            </a:r>
          </a:p>
          <a:p>
            <a:pPr eaLnBrk="1" hangingPunct="1"/>
            <a:r>
              <a:rPr lang="en-US" sz="2800" dirty="0"/>
              <a:t>The </a:t>
            </a:r>
            <a:r>
              <a:rPr lang="en-US" sz="2800" b="1" dirty="0"/>
              <a:t>fluid mosaic model </a:t>
            </a:r>
            <a:r>
              <a:rPr lang="en-US" sz="2800" dirty="0"/>
              <a:t>states that a membrane is a fluid structure with a “mosaic” of various proteins embedded in it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4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6" descr="07_19PassiveActiveTra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36525"/>
            <a:ext cx="8280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7.19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900238" y="125413"/>
            <a:ext cx="24638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Passive transport</a:t>
            </a:r>
          </a:p>
        </p:txBody>
      </p:sp>
      <p:sp>
        <p:nvSpPr>
          <p:cNvPr id="78853" name="Text Box 50"/>
          <p:cNvSpPr txBox="1">
            <a:spLocks noChangeArrowheads="1"/>
          </p:cNvSpPr>
          <p:nvPr/>
        </p:nvSpPr>
        <p:spPr bwMode="auto">
          <a:xfrm>
            <a:off x="6227763" y="125413"/>
            <a:ext cx="20859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Active transport</a:t>
            </a:r>
          </a:p>
        </p:txBody>
      </p:sp>
      <p:sp>
        <p:nvSpPr>
          <p:cNvPr id="78854" name="Text Box 51"/>
          <p:cNvSpPr txBox="1">
            <a:spLocks noChangeArrowheads="1"/>
          </p:cNvSpPr>
          <p:nvPr/>
        </p:nvSpPr>
        <p:spPr bwMode="auto">
          <a:xfrm>
            <a:off x="619125" y="4968875"/>
            <a:ext cx="1168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Diffusion</a:t>
            </a:r>
          </a:p>
        </p:txBody>
      </p:sp>
      <p:sp>
        <p:nvSpPr>
          <p:cNvPr id="78855" name="Text Box 52"/>
          <p:cNvSpPr txBox="1">
            <a:spLocks noChangeArrowheads="1"/>
          </p:cNvSpPr>
          <p:nvPr/>
        </p:nvSpPr>
        <p:spPr bwMode="auto">
          <a:xfrm>
            <a:off x="2693988" y="4968875"/>
            <a:ext cx="2551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Facilitated diffusion</a:t>
            </a:r>
          </a:p>
        </p:txBody>
      </p:sp>
      <p:sp>
        <p:nvSpPr>
          <p:cNvPr id="78856" name="Text Box 53"/>
          <p:cNvSpPr txBox="1">
            <a:spLocks noChangeArrowheads="1"/>
          </p:cNvSpPr>
          <p:nvPr/>
        </p:nvSpPr>
        <p:spPr bwMode="auto">
          <a:xfrm>
            <a:off x="6176963" y="4918075"/>
            <a:ext cx="5524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ATP</a:t>
            </a:r>
          </a:p>
        </p:txBody>
      </p:sp>
      <p:sp>
        <p:nvSpPr>
          <p:cNvPr id="78857" name="AutoShape 55"/>
          <p:cNvSpPr>
            <a:spLocks/>
          </p:cNvSpPr>
          <p:nvPr/>
        </p:nvSpPr>
        <p:spPr bwMode="auto">
          <a:xfrm rot="-5400000">
            <a:off x="3798094" y="3305969"/>
            <a:ext cx="265112" cy="2863850"/>
          </a:xfrm>
          <a:prstGeom prst="leftBrace">
            <a:avLst>
              <a:gd name="adj1" fmla="val 900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60400"/>
            <a:ext cx="86995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Bulk transport across the plasma membrane occurs by exocytosis and endocytosis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2050"/>
            <a:ext cx="8229600" cy="4273550"/>
          </a:xfrm>
        </p:spPr>
        <p:txBody>
          <a:bodyPr/>
          <a:lstStyle/>
          <a:p>
            <a:pPr eaLnBrk="1" hangingPunct="1"/>
            <a:r>
              <a:rPr lang="en-US" sz="2800"/>
              <a:t>Small molecules and water enter or leave the cell through the lipid bilayer or via transport proteins</a:t>
            </a:r>
          </a:p>
          <a:p>
            <a:pPr eaLnBrk="1" hangingPunct="1"/>
            <a:r>
              <a:rPr lang="en-US" sz="2800"/>
              <a:t>Large molecules, such as polysaccharides and proteins, cross the membrane in bulk via vesicles</a:t>
            </a:r>
          </a:p>
          <a:p>
            <a:pPr eaLnBrk="1" hangingPunct="1"/>
            <a:r>
              <a:rPr lang="en-US" sz="2800"/>
              <a:t>Bulk transport requires energy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60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Exocytosis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2768600"/>
          </a:xfrm>
        </p:spPr>
        <p:txBody>
          <a:bodyPr/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exocytosis</a:t>
            </a:r>
            <a:r>
              <a:rPr lang="en-US" sz="2800"/>
              <a:t>, transport vesicles migrate to the membrane, fuse with it, and release their contents</a:t>
            </a:r>
          </a:p>
          <a:p>
            <a:pPr eaLnBrk="1" hangingPunct="1"/>
            <a:r>
              <a:rPr lang="en-US" sz="2800"/>
              <a:t>Many secretory cells use exocytosis to export their products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6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70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7045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Endocytosis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4775"/>
            <a:ext cx="8534400" cy="5267325"/>
          </a:xfrm>
        </p:spPr>
        <p:txBody>
          <a:bodyPr/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endocytosis</a:t>
            </a:r>
            <a:r>
              <a:rPr lang="en-US" sz="2800"/>
              <a:t>, the cell takes in macromolecules by forming vesicles from the plasma membrane</a:t>
            </a:r>
          </a:p>
          <a:p>
            <a:pPr eaLnBrk="1" hangingPunct="1"/>
            <a:r>
              <a:rPr lang="en-US" sz="2800"/>
              <a:t>Endocytosis is a reversal of exocytosis, involving different proteins</a:t>
            </a:r>
          </a:p>
          <a:p>
            <a:pPr eaLnBrk="1" hangingPunct="1"/>
            <a:r>
              <a:rPr lang="en-US" sz="2800"/>
              <a:t>There are three types of endocytosis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/>
              <a:t>Phagocytosis (“cellular eating”)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/>
              <a:t>Pinocytosis (“cellular drinking”)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/>
              <a:t>Receptor-mediated endocytosis</a:t>
            </a:r>
          </a:p>
          <a:p>
            <a:pPr eaLnBrk="1" hangingPunct="1">
              <a:spcBef>
                <a:spcPct val="18000"/>
              </a:spcBef>
              <a:buFont typeface="Times" pitchFamily="18" charset="0"/>
              <a:buNone/>
            </a:pPr>
            <a:endParaRPr lang="en-US">
              <a:latin typeface="Times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70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0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806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7924800" cy="3067050"/>
          </a:xfrm>
        </p:spPr>
        <p:txBody>
          <a:bodyPr/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phagocytosis </a:t>
            </a:r>
            <a:r>
              <a:rPr lang="en-US" sz="2800"/>
              <a:t>a cell engulfs a particle in a vacuole</a:t>
            </a:r>
          </a:p>
          <a:p>
            <a:pPr eaLnBrk="1" hangingPunct="1"/>
            <a:r>
              <a:rPr lang="en-US" sz="2800"/>
              <a:t>The vacuole fuses with a lysosome to digest the particle</a:t>
            </a:r>
          </a:p>
          <a:p>
            <a:pPr eaLnBrk="1" hangingPunct="1"/>
            <a:endParaRPr lang="en-US" sz="2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9093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90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9092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8534400" cy="1098550"/>
          </a:xfrm>
        </p:spPr>
        <p:txBody>
          <a:bodyPr/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pinocytosis</a:t>
            </a:r>
            <a:r>
              <a:rPr lang="en-US" sz="2800"/>
              <a:t>, molecules are taken up when extracellular fluid is “gulped” into tiny vesicles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0117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01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0116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8229600" cy="3067050"/>
          </a:xfrm>
        </p:spPr>
        <p:txBody>
          <a:bodyPr/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receptor-mediated endocytosis</a:t>
            </a:r>
            <a:r>
              <a:rPr lang="en-US" sz="2800"/>
              <a:t>, binding of ligands to receptors triggers vesicle formation</a:t>
            </a:r>
          </a:p>
          <a:p>
            <a:pPr eaLnBrk="1" hangingPunct="1"/>
            <a:r>
              <a:rPr lang="en-US" sz="2800"/>
              <a:t>A </a:t>
            </a:r>
            <a:r>
              <a:rPr lang="en-US" sz="2800" b="1"/>
              <a:t>ligand </a:t>
            </a:r>
            <a:r>
              <a:rPr lang="en-US" sz="2800"/>
              <a:t>is any molecule that binds specifically to a receptor site of another molecule</a:t>
            </a:r>
          </a:p>
          <a:p>
            <a:pPr eaLnBrk="1" hangingPunct="1"/>
            <a:endParaRPr lang="en-US" sz="28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114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11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1141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5" descr="07_22_Endocyto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34975"/>
            <a:ext cx="8548687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7.22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827213" y="1346200"/>
            <a:ext cx="5286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Solutes</a:t>
            </a:r>
          </a:p>
        </p:txBody>
      </p:sp>
      <p:sp>
        <p:nvSpPr>
          <p:cNvPr id="92165" name="Text Box 27"/>
          <p:cNvSpPr txBox="1">
            <a:spLocks noChangeArrowheads="1"/>
          </p:cNvSpPr>
          <p:nvPr/>
        </p:nvSpPr>
        <p:spPr bwMode="auto">
          <a:xfrm>
            <a:off x="1111250" y="1851025"/>
            <a:ext cx="10572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Pseudopodium</a:t>
            </a:r>
          </a:p>
        </p:txBody>
      </p:sp>
      <p:sp>
        <p:nvSpPr>
          <p:cNvPr id="92166" name="Text Box 28"/>
          <p:cNvSpPr txBox="1">
            <a:spLocks noChangeArrowheads="1"/>
          </p:cNvSpPr>
          <p:nvPr/>
        </p:nvSpPr>
        <p:spPr bwMode="auto">
          <a:xfrm>
            <a:off x="2105025" y="3284538"/>
            <a:ext cx="968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“Food” or</a:t>
            </a:r>
            <a:br>
              <a:rPr lang="en-US" sz="1100" b="1"/>
            </a:br>
            <a:r>
              <a:rPr lang="en-US" sz="1100" b="1"/>
              <a:t>other particle</a:t>
            </a:r>
          </a:p>
        </p:txBody>
      </p:sp>
      <p:sp>
        <p:nvSpPr>
          <p:cNvPr id="92167" name="Text Box 29"/>
          <p:cNvSpPr txBox="1">
            <a:spLocks noChangeArrowheads="1"/>
          </p:cNvSpPr>
          <p:nvPr/>
        </p:nvSpPr>
        <p:spPr bwMode="auto">
          <a:xfrm>
            <a:off x="620713" y="5245100"/>
            <a:ext cx="565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Food</a:t>
            </a:r>
            <a:br>
              <a:rPr lang="en-US" sz="1100" b="1"/>
            </a:br>
            <a:r>
              <a:rPr lang="en-US" sz="1100" b="1"/>
              <a:t>vacuole</a:t>
            </a:r>
          </a:p>
        </p:txBody>
      </p:sp>
      <p:sp>
        <p:nvSpPr>
          <p:cNvPr id="92168" name="Text Box 30"/>
          <p:cNvSpPr txBox="1">
            <a:spLocks noChangeArrowheads="1"/>
          </p:cNvSpPr>
          <p:nvPr/>
        </p:nvSpPr>
        <p:spPr bwMode="auto">
          <a:xfrm>
            <a:off x="420688" y="6000750"/>
            <a:ext cx="9175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CYTOPLASM</a:t>
            </a:r>
          </a:p>
        </p:txBody>
      </p:sp>
      <p:sp>
        <p:nvSpPr>
          <p:cNvPr id="92169" name="Text Box 31"/>
          <p:cNvSpPr txBox="1">
            <a:spLocks noChangeArrowheads="1"/>
          </p:cNvSpPr>
          <p:nvPr/>
        </p:nvSpPr>
        <p:spPr bwMode="auto">
          <a:xfrm>
            <a:off x="5122863" y="2152650"/>
            <a:ext cx="768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Plasma</a:t>
            </a:r>
            <a:br>
              <a:rPr lang="en-US" sz="1100" b="1"/>
            </a:br>
            <a:r>
              <a:rPr lang="en-US" sz="1100" b="1"/>
              <a:t>membrane</a:t>
            </a:r>
          </a:p>
        </p:txBody>
      </p:sp>
      <p:sp>
        <p:nvSpPr>
          <p:cNvPr id="92170" name="Text Box 32"/>
          <p:cNvSpPr txBox="1">
            <a:spLocks noChangeArrowheads="1"/>
          </p:cNvSpPr>
          <p:nvPr/>
        </p:nvSpPr>
        <p:spPr bwMode="auto">
          <a:xfrm>
            <a:off x="3802063" y="5081588"/>
            <a:ext cx="528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Vesicle</a:t>
            </a:r>
          </a:p>
        </p:txBody>
      </p:sp>
      <p:sp>
        <p:nvSpPr>
          <p:cNvPr id="92171" name="Text Box 33"/>
          <p:cNvSpPr txBox="1">
            <a:spLocks noChangeArrowheads="1"/>
          </p:cNvSpPr>
          <p:nvPr/>
        </p:nvSpPr>
        <p:spPr bwMode="auto">
          <a:xfrm>
            <a:off x="8116888" y="1900238"/>
            <a:ext cx="66675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Receptor</a:t>
            </a:r>
          </a:p>
        </p:txBody>
      </p:sp>
      <p:sp>
        <p:nvSpPr>
          <p:cNvPr id="92172" name="Text Box 34"/>
          <p:cNvSpPr txBox="1">
            <a:spLocks noChangeArrowheads="1"/>
          </p:cNvSpPr>
          <p:nvPr/>
        </p:nvSpPr>
        <p:spPr bwMode="auto">
          <a:xfrm>
            <a:off x="7599363" y="2139950"/>
            <a:ext cx="5286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Ligand</a:t>
            </a:r>
          </a:p>
        </p:txBody>
      </p:sp>
      <p:sp>
        <p:nvSpPr>
          <p:cNvPr id="92173" name="Text Box 35"/>
          <p:cNvSpPr txBox="1">
            <a:spLocks noChangeArrowheads="1"/>
          </p:cNvSpPr>
          <p:nvPr/>
        </p:nvSpPr>
        <p:spPr bwMode="auto">
          <a:xfrm>
            <a:off x="7764463" y="2466975"/>
            <a:ext cx="930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Coat proteins</a:t>
            </a:r>
          </a:p>
        </p:txBody>
      </p:sp>
      <p:sp>
        <p:nvSpPr>
          <p:cNvPr id="92174" name="Text Box 36"/>
          <p:cNvSpPr txBox="1">
            <a:spLocks noChangeArrowheads="1"/>
          </p:cNvSpPr>
          <p:nvPr/>
        </p:nvSpPr>
        <p:spPr bwMode="auto">
          <a:xfrm>
            <a:off x="6178550" y="3070225"/>
            <a:ext cx="5159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Coated</a:t>
            </a:r>
            <a:br>
              <a:rPr lang="en-US" sz="1100" b="1"/>
            </a:br>
            <a:r>
              <a:rPr lang="en-US" sz="1100" b="1"/>
              <a:t>pit</a:t>
            </a:r>
          </a:p>
        </p:txBody>
      </p:sp>
      <p:sp>
        <p:nvSpPr>
          <p:cNvPr id="92175" name="Text Box 37"/>
          <p:cNvSpPr txBox="1">
            <a:spLocks noChangeArrowheads="1"/>
          </p:cNvSpPr>
          <p:nvPr/>
        </p:nvSpPr>
        <p:spPr bwMode="auto">
          <a:xfrm>
            <a:off x="6707188" y="3598863"/>
            <a:ext cx="5413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Coated</a:t>
            </a:r>
            <a:br>
              <a:rPr lang="en-US" sz="1100" b="1"/>
            </a:br>
            <a:r>
              <a:rPr lang="en-US" sz="1100" b="1"/>
              <a:t>vesicle</a:t>
            </a:r>
          </a:p>
        </p:txBody>
      </p:sp>
      <p:sp>
        <p:nvSpPr>
          <p:cNvPr id="92176" name="Text Box 38"/>
          <p:cNvSpPr txBox="1">
            <a:spLocks noChangeArrowheads="1"/>
          </p:cNvSpPr>
          <p:nvPr/>
        </p:nvSpPr>
        <p:spPr bwMode="auto">
          <a:xfrm>
            <a:off x="382588" y="982663"/>
            <a:ext cx="1233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EXTRACELLULAR</a:t>
            </a:r>
            <a:br>
              <a:rPr lang="en-US" sz="1100" b="1">
                <a:solidFill>
                  <a:schemeClr val="bg1"/>
                </a:solidFill>
              </a:rPr>
            </a:br>
            <a:r>
              <a:rPr lang="en-US" sz="1100" b="1">
                <a:solidFill>
                  <a:schemeClr val="bg1"/>
                </a:solidFill>
              </a:rPr>
              <a:t>FLUID</a:t>
            </a:r>
          </a:p>
        </p:txBody>
      </p:sp>
      <p:sp>
        <p:nvSpPr>
          <p:cNvPr id="92177" name="Text Box 39"/>
          <p:cNvSpPr txBox="1">
            <a:spLocks noChangeArrowheads="1"/>
          </p:cNvSpPr>
          <p:nvPr/>
        </p:nvSpPr>
        <p:spPr bwMode="auto">
          <a:xfrm>
            <a:off x="1163638" y="568325"/>
            <a:ext cx="10810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Phagocytosis</a:t>
            </a:r>
          </a:p>
        </p:txBody>
      </p:sp>
      <p:sp>
        <p:nvSpPr>
          <p:cNvPr id="92178" name="Text Box 40"/>
          <p:cNvSpPr txBox="1">
            <a:spLocks noChangeArrowheads="1"/>
          </p:cNvSpPr>
          <p:nvPr/>
        </p:nvSpPr>
        <p:spPr bwMode="auto">
          <a:xfrm>
            <a:off x="4121150" y="557213"/>
            <a:ext cx="98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Pinocytosis</a:t>
            </a:r>
          </a:p>
        </p:txBody>
      </p:sp>
      <p:sp>
        <p:nvSpPr>
          <p:cNvPr id="92179" name="Text Box 41"/>
          <p:cNvSpPr txBox="1">
            <a:spLocks noChangeArrowheads="1"/>
          </p:cNvSpPr>
          <p:nvPr/>
        </p:nvSpPr>
        <p:spPr bwMode="auto">
          <a:xfrm>
            <a:off x="6207125" y="569913"/>
            <a:ext cx="2551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Receptor-Mediated Endocytosis</a:t>
            </a:r>
          </a:p>
        </p:txBody>
      </p:sp>
      <p:sp>
        <p:nvSpPr>
          <p:cNvPr id="92180" name="Line 42"/>
          <p:cNvSpPr>
            <a:spLocks noChangeShapeType="1"/>
          </p:cNvSpPr>
          <p:nvPr/>
        </p:nvSpPr>
        <p:spPr bwMode="auto">
          <a:xfrm flipH="1">
            <a:off x="2363788" y="1346200"/>
            <a:ext cx="176212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Line 43"/>
          <p:cNvSpPr>
            <a:spLocks noChangeShapeType="1"/>
          </p:cNvSpPr>
          <p:nvPr/>
        </p:nvSpPr>
        <p:spPr bwMode="auto">
          <a:xfrm>
            <a:off x="2363788" y="1446213"/>
            <a:ext cx="150812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44"/>
          <p:cNvSpPr>
            <a:spLocks noChangeShapeType="1"/>
          </p:cNvSpPr>
          <p:nvPr/>
        </p:nvSpPr>
        <p:spPr bwMode="auto">
          <a:xfrm flipH="1">
            <a:off x="1533525" y="2036763"/>
            <a:ext cx="6350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45"/>
          <p:cNvSpPr>
            <a:spLocks noChangeShapeType="1"/>
          </p:cNvSpPr>
          <p:nvPr/>
        </p:nvSpPr>
        <p:spPr bwMode="auto">
          <a:xfrm>
            <a:off x="1622425" y="3143250"/>
            <a:ext cx="452438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Line 46"/>
          <p:cNvSpPr>
            <a:spLocks noChangeShapeType="1"/>
          </p:cNvSpPr>
          <p:nvPr/>
        </p:nvSpPr>
        <p:spPr bwMode="auto">
          <a:xfrm flipV="1">
            <a:off x="993775" y="5143500"/>
            <a:ext cx="314325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47"/>
          <p:cNvSpPr>
            <a:spLocks noChangeShapeType="1"/>
          </p:cNvSpPr>
          <p:nvPr/>
        </p:nvSpPr>
        <p:spPr bwMode="auto">
          <a:xfrm>
            <a:off x="4978400" y="1987550"/>
            <a:ext cx="1270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48"/>
          <p:cNvSpPr>
            <a:spLocks noChangeShapeType="1"/>
          </p:cNvSpPr>
          <p:nvPr/>
        </p:nvSpPr>
        <p:spPr bwMode="auto">
          <a:xfrm flipV="1">
            <a:off x="4313238" y="5067300"/>
            <a:ext cx="163512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Line 49"/>
          <p:cNvSpPr>
            <a:spLocks noChangeShapeType="1"/>
          </p:cNvSpPr>
          <p:nvPr/>
        </p:nvSpPr>
        <p:spPr bwMode="auto">
          <a:xfrm flipH="1">
            <a:off x="6411913" y="2803525"/>
            <a:ext cx="12700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50"/>
          <p:cNvSpPr>
            <a:spLocks noChangeShapeType="1"/>
          </p:cNvSpPr>
          <p:nvPr/>
        </p:nvSpPr>
        <p:spPr bwMode="auto">
          <a:xfrm>
            <a:off x="7581900" y="1571625"/>
            <a:ext cx="214313" cy="579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Line 51"/>
          <p:cNvSpPr>
            <a:spLocks noChangeShapeType="1"/>
          </p:cNvSpPr>
          <p:nvPr/>
        </p:nvSpPr>
        <p:spPr bwMode="auto">
          <a:xfrm>
            <a:off x="7858125" y="1684338"/>
            <a:ext cx="227013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Line 52"/>
          <p:cNvSpPr>
            <a:spLocks noChangeShapeType="1"/>
          </p:cNvSpPr>
          <p:nvPr/>
        </p:nvSpPr>
        <p:spPr bwMode="auto">
          <a:xfrm flipV="1">
            <a:off x="7229475" y="3571875"/>
            <a:ext cx="301625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Line 53"/>
          <p:cNvSpPr>
            <a:spLocks noChangeShapeType="1"/>
          </p:cNvSpPr>
          <p:nvPr/>
        </p:nvSpPr>
        <p:spPr bwMode="auto">
          <a:xfrm>
            <a:off x="7518400" y="2439988"/>
            <a:ext cx="201613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Line 54"/>
          <p:cNvSpPr>
            <a:spLocks noChangeShapeType="1"/>
          </p:cNvSpPr>
          <p:nvPr/>
        </p:nvSpPr>
        <p:spPr bwMode="auto">
          <a:xfrm flipV="1">
            <a:off x="7505700" y="2540000"/>
            <a:ext cx="214313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9" descr="07_UN01Summary_C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431800"/>
            <a:ext cx="712152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7.UN01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2787650" y="439738"/>
            <a:ext cx="3105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400" b="1"/>
              <a:t>Passive transport:</a:t>
            </a:r>
            <a:br>
              <a:rPr lang="en-US" sz="2400" b="1"/>
            </a:br>
            <a:r>
              <a:rPr lang="en-US" sz="2400" b="1"/>
              <a:t>Facilitated diffusion</a:t>
            </a:r>
          </a:p>
        </p:txBody>
      </p:sp>
      <p:sp>
        <p:nvSpPr>
          <p:cNvPr id="99333" name="Text Box 15"/>
          <p:cNvSpPr txBox="1">
            <a:spLocks noChangeArrowheads="1"/>
          </p:cNvSpPr>
          <p:nvPr/>
        </p:nvSpPr>
        <p:spPr bwMode="auto">
          <a:xfrm>
            <a:off x="1028700" y="3508375"/>
            <a:ext cx="12827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400" b="1"/>
              <a:t>Channel</a:t>
            </a:r>
            <a:br>
              <a:rPr lang="en-US" sz="2400" b="1"/>
            </a:br>
            <a:r>
              <a:rPr lang="en-US" sz="2400" b="1"/>
              <a:t>protein</a:t>
            </a:r>
          </a:p>
        </p:txBody>
      </p:sp>
      <p:sp>
        <p:nvSpPr>
          <p:cNvPr id="99334" name="Text Box 16"/>
          <p:cNvSpPr txBox="1">
            <a:spLocks noChangeArrowheads="1"/>
          </p:cNvSpPr>
          <p:nvPr/>
        </p:nvSpPr>
        <p:spPr bwMode="auto">
          <a:xfrm>
            <a:off x="7078663" y="3509963"/>
            <a:ext cx="11572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400" b="1"/>
              <a:t>Carrier</a:t>
            </a:r>
            <a:br>
              <a:rPr lang="en-US" sz="2400" b="1"/>
            </a:br>
            <a:r>
              <a:rPr lang="en-US" sz="2400" b="1"/>
              <a:t>protein</a:t>
            </a:r>
          </a:p>
        </p:txBody>
      </p:sp>
      <p:sp>
        <p:nvSpPr>
          <p:cNvPr id="99335" name="Line 17"/>
          <p:cNvSpPr>
            <a:spLocks noChangeShapeType="1"/>
          </p:cNvSpPr>
          <p:nvPr/>
        </p:nvSpPr>
        <p:spPr bwMode="auto">
          <a:xfrm>
            <a:off x="2287588" y="3671888"/>
            <a:ext cx="1082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18"/>
          <p:cNvSpPr>
            <a:spLocks noChangeShapeType="1"/>
          </p:cNvSpPr>
          <p:nvPr/>
        </p:nvSpPr>
        <p:spPr bwMode="auto">
          <a:xfrm>
            <a:off x="6299200" y="3633788"/>
            <a:ext cx="67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9" descr="07_UN01Summary_C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431800"/>
            <a:ext cx="712152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7.UN01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2787650" y="439738"/>
            <a:ext cx="31051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400" b="1"/>
              <a:t>Passive transport:</a:t>
            </a:r>
            <a:br>
              <a:rPr lang="en-US" sz="2400" b="1"/>
            </a:br>
            <a:r>
              <a:rPr lang="en-US" sz="2400" b="1"/>
              <a:t>Facilitated diffusion</a:t>
            </a:r>
          </a:p>
        </p:txBody>
      </p:sp>
      <p:sp>
        <p:nvSpPr>
          <p:cNvPr id="99333" name="Text Box 15"/>
          <p:cNvSpPr txBox="1">
            <a:spLocks noChangeArrowheads="1"/>
          </p:cNvSpPr>
          <p:nvPr/>
        </p:nvSpPr>
        <p:spPr bwMode="auto">
          <a:xfrm>
            <a:off x="1028700" y="3508375"/>
            <a:ext cx="12827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400" b="1"/>
              <a:t>Channel</a:t>
            </a:r>
            <a:br>
              <a:rPr lang="en-US" sz="2400" b="1"/>
            </a:br>
            <a:r>
              <a:rPr lang="en-US" sz="2400" b="1"/>
              <a:t>protein</a:t>
            </a:r>
          </a:p>
        </p:txBody>
      </p:sp>
      <p:sp>
        <p:nvSpPr>
          <p:cNvPr id="99334" name="Text Box 16"/>
          <p:cNvSpPr txBox="1">
            <a:spLocks noChangeArrowheads="1"/>
          </p:cNvSpPr>
          <p:nvPr/>
        </p:nvSpPr>
        <p:spPr bwMode="auto">
          <a:xfrm>
            <a:off x="7078663" y="3509963"/>
            <a:ext cx="11572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400" b="1"/>
              <a:t>Carrier</a:t>
            </a:r>
            <a:br>
              <a:rPr lang="en-US" sz="2400" b="1"/>
            </a:br>
            <a:r>
              <a:rPr lang="en-US" sz="2400" b="1"/>
              <a:t>protein</a:t>
            </a:r>
          </a:p>
        </p:txBody>
      </p:sp>
      <p:sp>
        <p:nvSpPr>
          <p:cNvPr id="99335" name="Line 17"/>
          <p:cNvSpPr>
            <a:spLocks noChangeShapeType="1"/>
          </p:cNvSpPr>
          <p:nvPr/>
        </p:nvSpPr>
        <p:spPr bwMode="auto">
          <a:xfrm>
            <a:off x="2287588" y="3671888"/>
            <a:ext cx="1082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18"/>
          <p:cNvSpPr>
            <a:spLocks noChangeShapeType="1"/>
          </p:cNvSpPr>
          <p:nvPr/>
        </p:nvSpPr>
        <p:spPr bwMode="auto">
          <a:xfrm>
            <a:off x="6299200" y="3633788"/>
            <a:ext cx="67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07_02PhospholipidBilaye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560388"/>
            <a:ext cx="669448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7.2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265238" y="1874838"/>
            <a:ext cx="13255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Hydrophilic</a:t>
            </a:r>
            <a:br>
              <a:rPr lang="en-US" sz="1700" b="1"/>
            </a:br>
            <a:r>
              <a:rPr lang="en-US" sz="1700" b="1"/>
              <a:t>head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270000" y="2678113"/>
            <a:ext cx="13255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Hydrophobic</a:t>
            </a:r>
            <a:br>
              <a:rPr lang="en-US" sz="1700" b="1"/>
            </a:br>
            <a:r>
              <a:rPr lang="en-US" sz="1700" b="1"/>
              <a:t>tail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730625" y="1724025"/>
            <a:ext cx="849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WATER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724275" y="3741738"/>
            <a:ext cx="849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WATER</a:t>
            </a: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809750" y="2247900"/>
            <a:ext cx="996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2632075" y="2686050"/>
            <a:ext cx="182563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07_03FluidMosaicMode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763" y="1484313"/>
            <a:ext cx="68468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7.3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73163" y="3303588"/>
            <a:ext cx="14176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Phospholipid</a:t>
            </a:r>
            <a:br>
              <a:rPr lang="en-US" sz="1700" b="1"/>
            </a:br>
            <a:r>
              <a:rPr lang="en-US" sz="1700" b="1"/>
              <a:t>bilayer</a:t>
            </a: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3189288" y="4619625"/>
            <a:ext cx="21732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Hydrophobic regions</a:t>
            </a:r>
            <a:br>
              <a:rPr lang="en-US" sz="1600" b="1"/>
            </a:br>
            <a:r>
              <a:rPr lang="en-US" sz="1600" b="1"/>
              <a:t>of protein</a:t>
            </a: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6078538" y="4627563"/>
            <a:ext cx="17907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Hydrophilic</a:t>
            </a:r>
            <a:br>
              <a:rPr lang="en-US" sz="1600" b="1"/>
            </a:br>
            <a:r>
              <a:rPr lang="en-US" sz="1600" b="1"/>
              <a:t>regions of protein</a:t>
            </a:r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2592388" y="3419475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 flipH="1">
            <a:off x="3743325" y="3519488"/>
            <a:ext cx="384175" cy="1136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 flipH="1">
            <a:off x="3730625" y="3611563"/>
            <a:ext cx="1044575" cy="1058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6469063" y="4325938"/>
            <a:ext cx="436562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>
            <a:off x="6442075" y="2592388"/>
            <a:ext cx="463550" cy="205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18"/>
          <p:cNvSpPr>
            <a:spLocks/>
          </p:cNvSpPr>
          <p:nvPr/>
        </p:nvSpPr>
        <p:spPr bwMode="auto">
          <a:xfrm>
            <a:off x="2724150" y="2608263"/>
            <a:ext cx="233363" cy="1601787"/>
          </a:xfrm>
          <a:prstGeom prst="leftBrace">
            <a:avLst>
              <a:gd name="adj1" fmla="val 571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9" descr="07_05Plasma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79450"/>
            <a:ext cx="854868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7.5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098675" y="2571750"/>
            <a:ext cx="6286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Glyco-</a:t>
            </a:r>
            <a:br>
              <a:rPr lang="en-US" sz="1200" b="1"/>
            </a:br>
            <a:r>
              <a:rPr lang="en-US" sz="1200" b="1"/>
              <a:t>protein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362325" y="2619375"/>
            <a:ext cx="9858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Carbohydrate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719888" y="2962275"/>
            <a:ext cx="800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Glycolipid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633538" y="4940300"/>
            <a:ext cx="12906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Microfilaments</a:t>
            </a:r>
            <a:br>
              <a:rPr lang="en-US" sz="1200" b="1"/>
            </a:br>
            <a:r>
              <a:rPr lang="en-US" sz="1200" b="1"/>
              <a:t>of cytoskeleton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7440613" y="3127375"/>
            <a:ext cx="13557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EXTRACELLULAR</a:t>
            </a:r>
            <a:br>
              <a:rPr lang="en-US" sz="1200" b="1"/>
            </a:br>
            <a:r>
              <a:rPr lang="en-US" sz="1200" b="1"/>
              <a:t>SIDE OF</a:t>
            </a:r>
            <a:br>
              <a:rPr lang="en-US" sz="1200" b="1"/>
            </a:br>
            <a:r>
              <a:rPr lang="en-US" sz="1200" b="1"/>
              <a:t>MEMBRANE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6996113" y="5607050"/>
            <a:ext cx="15541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CYTOPLASMIC SIDE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OF MEMBRANE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6275388" y="5283200"/>
            <a:ext cx="6270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Integral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4151313" y="4945063"/>
            <a:ext cx="919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Peripheral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proteins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2960688" y="4522788"/>
            <a:ext cx="904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Cholesterol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1585913" y="1149350"/>
            <a:ext cx="15938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Fibers of extra-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cellular matrix (ECM)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H="1">
            <a:off x="1854200" y="1492250"/>
            <a:ext cx="241300" cy="254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H="1">
            <a:off x="1511300" y="1492250"/>
            <a:ext cx="584200" cy="1352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2095500" y="1492250"/>
            <a:ext cx="44450" cy="711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18"/>
          <p:cNvSpPr>
            <a:spLocks/>
          </p:cNvSpPr>
          <p:nvPr/>
        </p:nvSpPr>
        <p:spPr bwMode="auto">
          <a:xfrm rot="934219">
            <a:off x="2611438" y="2520950"/>
            <a:ext cx="146050" cy="487363"/>
          </a:xfrm>
          <a:prstGeom prst="leftBrace">
            <a:avLst>
              <a:gd name="adj1" fmla="val 27808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29714" name="AutoShape 19"/>
          <p:cNvSpPr>
            <a:spLocks/>
          </p:cNvSpPr>
          <p:nvPr/>
        </p:nvSpPr>
        <p:spPr bwMode="auto">
          <a:xfrm>
            <a:off x="3232150" y="2578100"/>
            <a:ext cx="120650" cy="273050"/>
          </a:xfrm>
          <a:prstGeom prst="rightBrace">
            <a:avLst>
              <a:gd name="adj1" fmla="val 1886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1892300" y="4718050"/>
            <a:ext cx="273050" cy="196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1"/>
          <p:cNvSpPr>
            <a:spLocks noChangeShapeType="1"/>
          </p:cNvSpPr>
          <p:nvPr/>
        </p:nvSpPr>
        <p:spPr bwMode="auto">
          <a:xfrm flipH="1">
            <a:off x="2165350" y="4495800"/>
            <a:ext cx="50165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3371850" y="3949700"/>
            <a:ext cx="0" cy="577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>
            <a:off x="4349750" y="4781550"/>
            <a:ext cx="635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 flipV="1">
            <a:off x="4921250" y="4940300"/>
            <a:ext cx="533400" cy="82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>
            <a:off x="6534150" y="4857750"/>
            <a:ext cx="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 flipH="1">
            <a:off x="7670800" y="5175250"/>
            <a:ext cx="23495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7562850" y="3657600"/>
            <a:ext cx="107950" cy="190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>
            <a:off x="7099300" y="3130550"/>
            <a:ext cx="0" cy="209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Line 30"/>
          <p:cNvSpPr>
            <a:spLocks noChangeShapeType="1"/>
          </p:cNvSpPr>
          <p:nvPr/>
        </p:nvSpPr>
        <p:spPr bwMode="auto">
          <a:xfrm flipH="1">
            <a:off x="1854200" y="1492250"/>
            <a:ext cx="2413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Line 31"/>
          <p:cNvSpPr>
            <a:spLocks noChangeShapeType="1"/>
          </p:cNvSpPr>
          <p:nvPr/>
        </p:nvSpPr>
        <p:spPr bwMode="auto">
          <a:xfrm flipH="1">
            <a:off x="1511300" y="1492250"/>
            <a:ext cx="584200" cy="135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Line 32"/>
          <p:cNvSpPr>
            <a:spLocks noChangeShapeType="1"/>
          </p:cNvSpPr>
          <p:nvPr/>
        </p:nvSpPr>
        <p:spPr bwMode="auto">
          <a:xfrm>
            <a:off x="2095500" y="1492250"/>
            <a:ext cx="4445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utoShape 33"/>
          <p:cNvSpPr>
            <a:spLocks/>
          </p:cNvSpPr>
          <p:nvPr/>
        </p:nvSpPr>
        <p:spPr bwMode="auto">
          <a:xfrm rot="934219">
            <a:off x="2611438" y="2520950"/>
            <a:ext cx="146050" cy="487363"/>
          </a:xfrm>
          <a:prstGeom prst="leftBrace">
            <a:avLst>
              <a:gd name="adj1" fmla="val 2780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29728" name="AutoShape 34"/>
          <p:cNvSpPr>
            <a:spLocks/>
          </p:cNvSpPr>
          <p:nvPr/>
        </p:nvSpPr>
        <p:spPr bwMode="auto">
          <a:xfrm>
            <a:off x="3232150" y="2578100"/>
            <a:ext cx="120650" cy="273050"/>
          </a:xfrm>
          <a:prstGeom prst="rightBrace">
            <a:avLst>
              <a:gd name="adj1" fmla="val 1886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29729" name="Line 35"/>
          <p:cNvSpPr>
            <a:spLocks noChangeShapeType="1"/>
          </p:cNvSpPr>
          <p:nvPr/>
        </p:nvSpPr>
        <p:spPr bwMode="auto">
          <a:xfrm>
            <a:off x="1892300" y="4718050"/>
            <a:ext cx="273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36"/>
          <p:cNvSpPr>
            <a:spLocks noChangeShapeType="1"/>
          </p:cNvSpPr>
          <p:nvPr/>
        </p:nvSpPr>
        <p:spPr bwMode="auto">
          <a:xfrm flipH="1">
            <a:off x="2165350" y="4495800"/>
            <a:ext cx="5016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>
            <a:off x="3371850" y="3949700"/>
            <a:ext cx="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Line 38"/>
          <p:cNvSpPr>
            <a:spLocks noChangeShapeType="1"/>
          </p:cNvSpPr>
          <p:nvPr/>
        </p:nvSpPr>
        <p:spPr bwMode="auto">
          <a:xfrm>
            <a:off x="4349750" y="4781550"/>
            <a:ext cx="635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39"/>
          <p:cNvSpPr>
            <a:spLocks noChangeShapeType="1"/>
          </p:cNvSpPr>
          <p:nvPr/>
        </p:nvSpPr>
        <p:spPr bwMode="auto">
          <a:xfrm flipV="1">
            <a:off x="4921250" y="4940300"/>
            <a:ext cx="53340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>
            <a:off x="6534150" y="485775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41"/>
          <p:cNvSpPr>
            <a:spLocks noChangeShapeType="1"/>
          </p:cNvSpPr>
          <p:nvPr/>
        </p:nvSpPr>
        <p:spPr bwMode="auto">
          <a:xfrm flipH="1">
            <a:off x="7670800" y="5175250"/>
            <a:ext cx="2349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42"/>
          <p:cNvSpPr>
            <a:spLocks noChangeShapeType="1"/>
          </p:cNvSpPr>
          <p:nvPr/>
        </p:nvSpPr>
        <p:spPr bwMode="auto">
          <a:xfrm flipH="1">
            <a:off x="7562850" y="3657600"/>
            <a:ext cx="1079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Line 43"/>
          <p:cNvSpPr>
            <a:spLocks noChangeShapeType="1"/>
          </p:cNvSpPr>
          <p:nvPr/>
        </p:nvSpPr>
        <p:spPr bwMode="auto">
          <a:xfrm>
            <a:off x="7099300" y="31305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4" descr="07_08MembraneFluidFacto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225425"/>
            <a:ext cx="7286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1981200" cy="304800"/>
          </a:xfrm>
        </p:spPr>
        <p:txBody>
          <a:bodyPr/>
          <a:lstStyle/>
          <a:p>
            <a:pPr eaLnBrk="1" hangingPunct="1"/>
            <a:r>
              <a:rPr lang="en-US" sz="1200">
                <a:latin typeface="Arial" charset="0"/>
              </a:rPr>
              <a:t>Figure 7.8</a:t>
            </a:r>
          </a:p>
        </p:txBody>
      </p:sp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2435225" y="336550"/>
            <a:ext cx="6302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Fluid</a:t>
            </a:r>
          </a:p>
        </p:txBody>
      </p:sp>
      <p:sp>
        <p:nvSpPr>
          <p:cNvPr id="34821" name="Text Box 14"/>
          <p:cNvSpPr txBox="1">
            <a:spLocks noChangeArrowheads="1"/>
          </p:cNvSpPr>
          <p:nvPr/>
        </p:nvSpPr>
        <p:spPr bwMode="auto">
          <a:xfrm>
            <a:off x="1331913" y="2554288"/>
            <a:ext cx="28511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Unsaturated hydrocarbon</a:t>
            </a:r>
            <a:br>
              <a:rPr lang="en-US" b="1"/>
            </a:br>
            <a:r>
              <a:rPr lang="en-US" b="1"/>
              <a:t>tails</a:t>
            </a:r>
          </a:p>
        </p:txBody>
      </p:sp>
      <p:sp>
        <p:nvSpPr>
          <p:cNvPr id="34822" name="Text Box 15"/>
          <p:cNvSpPr txBox="1">
            <a:spLocks noChangeArrowheads="1"/>
          </p:cNvSpPr>
          <p:nvPr/>
        </p:nvSpPr>
        <p:spPr bwMode="auto">
          <a:xfrm>
            <a:off x="6143625" y="330200"/>
            <a:ext cx="9604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Viscous</a:t>
            </a:r>
          </a:p>
        </p:txBody>
      </p:sp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5029200" y="2562225"/>
            <a:ext cx="3114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Saturated hydrocarbon tails</a:t>
            </a:r>
          </a:p>
        </p:txBody>
      </p:sp>
      <p:sp>
        <p:nvSpPr>
          <p:cNvPr id="34824" name="Text Box 17"/>
          <p:cNvSpPr txBox="1">
            <a:spLocks noChangeArrowheads="1"/>
          </p:cNvSpPr>
          <p:nvPr/>
        </p:nvSpPr>
        <p:spPr bwMode="auto">
          <a:xfrm>
            <a:off x="1068388" y="3587750"/>
            <a:ext cx="5654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(a) Unsaturated versus saturated hydrocarbon tails</a:t>
            </a:r>
          </a:p>
        </p:txBody>
      </p:sp>
      <p:sp>
        <p:nvSpPr>
          <p:cNvPr id="34825" name="Text Box 18"/>
          <p:cNvSpPr txBox="1">
            <a:spLocks noChangeArrowheads="1"/>
          </p:cNvSpPr>
          <p:nvPr/>
        </p:nvSpPr>
        <p:spPr bwMode="auto">
          <a:xfrm>
            <a:off x="1054100" y="4276725"/>
            <a:ext cx="3616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(b) Cholesterol within the animal</a:t>
            </a:r>
            <a:br>
              <a:rPr lang="en-US" b="1"/>
            </a:br>
            <a:r>
              <a:rPr lang="en-US" b="1"/>
              <a:t>      cell membrane</a:t>
            </a:r>
          </a:p>
        </p:txBody>
      </p:sp>
      <p:sp>
        <p:nvSpPr>
          <p:cNvPr id="34826" name="Text Box 19"/>
          <p:cNvSpPr txBox="1">
            <a:spLocks noChangeArrowheads="1"/>
          </p:cNvSpPr>
          <p:nvPr/>
        </p:nvSpPr>
        <p:spPr bwMode="auto">
          <a:xfrm>
            <a:off x="6130925" y="6218238"/>
            <a:ext cx="13033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Cholesterol</a:t>
            </a:r>
          </a:p>
        </p:txBody>
      </p:sp>
      <p:sp>
        <p:nvSpPr>
          <p:cNvPr id="34827" name="Line 20"/>
          <p:cNvSpPr>
            <a:spLocks noChangeShapeType="1"/>
          </p:cNvSpPr>
          <p:nvPr/>
        </p:nvSpPr>
        <p:spPr bwMode="auto">
          <a:xfrm flipH="1">
            <a:off x="1757363" y="1319213"/>
            <a:ext cx="384175" cy="1203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21"/>
          <p:cNvSpPr>
            <a:spLocks noChangeShapeType="1"/>
          </p:cNvSpPr>
          <p:nvPr/>
        </p:nvSpPr>
        <p:spPr bwMode="auto">
          <a:xfrm flipH="1">
            <a:off x="1757363" y="1768475"/>
            <a:ext cx="555625" cy="768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22"/>
          <p:cNvSpPr>
            <a:spLocks noChangeShapeType="1"/>
          </p:cNvSpPr>
          <p:nvPr/>
        </p:nvSpPr>
        <p:spPr bwMode="auto">
          <a:xfrm>
            <a:off x="5699125" y="1755775"/>
            <a:ext cx="3048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23"/>
          <p:cNvSpPr>
            <a:spLocks noChangeShapeType="1"/>
          </p:cNvSpPr>
          <p:nvPr/>
        </p:nvSpPr>
        <p:spPr bwMode="auto">
          <a:xfrm flipH="1">
            <a:off x="6003925" y="1782763"/>
            <a:ext cx="357188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/>
              <a:t>Membrane Proteins and Their Functions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5250"/>
            <a:ext cx="7772400" cy="4502150"/>
          </a:xfrm>
        </p:spPr>
        <p:txBody>
          <a:bodyPr/>
          <a:lstStyle/>
          <a:p>
            <a:pPr eaLnBrk="1" hangingPunct="1"/>
            <a:r>
              <a:rPr lang="en-US" sz="2800"/>
              <a:t>A membrane is a collage of different proteins, often grouped together, embedded in the fluid matrix of the lipid bilayer</a:t>
            </a:r>
          </a:p>
          <a:p>
            <a:pPr eaLnBrk="1" hangingPunct="1"/>
            <a:r>
              <a:rPr lang="en-US" sz="2800"/>
              <a:t>Proteins determine most of the membrane’s specific functions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8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01000" cy="5194300"/>
          </a:xfrm>
        </p:spPr>
        <p:txBody>
          <a:bodyPr/>
          <a:lstStyle/>
          <a:p>
            <a:pPr eaLnBrk="1" hangingPunct="1"/>
            <a:r>
              <a:rPr lang="en-US" sz="2800" b="1"/>
              <a:t>Peripheral proteins </a:t>
            </a:r>
            <a:r>
              <a:rPr lang="en-US" sz="2800"/>
              <a:t>are bound to the surface of the membrane</a:t>
            </a:r>
            <a:endParaRPr lang="en-US" sz="2800" b="1"/>
          </a:p>
          <a:p>
            <a:pPr eaLnBrk="1" hangingPunct="1"/>
            <a:r>
              <a:rPr lang="en-US" sz="2800" b="1"/>
              <a:t>Integral proteins </a:t>
            </a:r>
            <a:r>
              <a:rPr lang="en-US" sz="2800"/>
              <a:t>penetrate the hydrophobic core </a:t>
            </a:r>
          </a:p>
          <a:p>
            <a:pPr eaLnBrk="1" hangingPunct="1"/>
            <a:r>
              <a:rPr lang="en-US" sz="2800"/>
              <a:t>Integral proteins that span the membrane are called transmembrane proteins</a:t>
            </a:r>
          </a:p>
          <a:p>
            <a:pPr eaLnBrk="1" hangingPunct="1"/>
            <a:r>
              <a:rPr lang="en-US" sz="2800"/>
              <a:t>The hydrophobic regions of an integral protein consist of one or more stretches of nonpolar amino acids, often coiled into alpha helices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89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8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441</TotalTime>
  <Words>1854</Words>
  <Application>Microsoft Office PowerPoint</Application>
  <PresentationFormat>On-screen Show (4:3)</PresentationFormat>
  <Paragraphs>300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Times</vt:lpstr>
      <vt:lpstr>Times New Roman</vt:lpstr>
      <vt:lpstr>Vapor Trail</vt:lpstr>
      <vt:lpstr>Cell Organelles: Cell Membrane (Plasma Membrane)</vt:lpstr>
      <vt:lpstr>Overview: Life at the Edge</vt:lpstr>
      <vt:lpstr>Cellular membranes are fluid mosaics of lipids and proteins</vt:lpstr>
      <vt:lpstr>Figure 7.2</vt:lpstr>
      <vt:lpstr>Figure 7.3</vt:lpstr>
      <vt:lpstr>Figure 7.5</vt:lpstr>
      <vt:lpstr>Figure 7.8</vt:lpstr>
      <vt:lpstr>Membrane Proteins and Their Functions</vt:lpstr>
      <vt:lpstr>PowerPoint Presentation</vt:lpstr>
      <vt:lpstr>Figure 7.10</vt:lpstr>
      <vt:lpstr>The Role of Membrane Carbohydrates in Cell-Cell Recognition</vt:lpstr>
      <vt:lpstr> Membrane structure results in selective permeability</vt:lpstr>
      <vt:lpstr>The Permeability of the Lipid Bilayer</vt:lpstr>
      <vt:lpstr>Transport Proteins</vt:lpstr>
      <vt:lpstr>Passive transport is diffusion of a substance across a membrane with no energy investment</vt:lpstr>
      <vt:lpstr>Figure 7.13</vt:lpstr>
      <vt:lpstr>Figure 7.13a</vt:lpstr>
      <vt:lpstr>PowerPoint Presentation</vt:lpstr>
      <vt:lpstr>Effects of Osmosis on Water Balance</vt:lpstr>
      <vt:lpstr>Figure 7.14</vt:lpstr>
      <vt:lpstr>Water Balance of Cells Without Walls</vt:lpstr>
      <vt:lpstr>Figure 7.15</vt:lpstr>
      <vt:lpstr>Water Balance of Cells with Walls</vt:lpstr>
      <vt:lpstr>PowerPoint Presentation</vt:lpstr>
      <vt:lpstr>Facilitated Diffusion: Passive Transport Aided by Proteins</vt:lpstr>
      <vt:lpstr>Figure 7.17</vt:lpstr>
      <vt:lpstr> Active transport uses energy to move solutes against their gradients</vt:lpstr>
      <vt:lpstr>The Need for Energy in Active Transport</vt:lpstr>
      <vt:lpstr>PowerPoint Presentation</vt:lpstr>
      <vt:lpstr>Figure 7.19</vt:lpstr>
      <vt:lpstr>Bulk transport across the plasma membrane occurs by exocytosis and endocytosis</vt:lpstr>
      <vt:lpstr>Exocytosis</vt:lpstr>
      <vt:lpstr>Endocytosis</vt:lpstr>
      <vt:lpstr>PowerPoint Presentation</vt:lpstr>
      <vt:lpstr>PowerPoint Presentation</vt:lpstr>
      <vt:lpstr> </vt:lpstr>
      <vt:lpstr>Figure 7.22</vt:lpstr>
      <vt:lpstr>Figure 7.UN01</vt:lpstr>
      <vt:lpstr>Figure 7.UN01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7- Cell Membrane</dc:title>
  <dc:creator>Dan Volkening</dc:creator>
  <cp:lastModifiedBy>Beatriz A. Guerra</cp:lastModifiedBy>
  <cp:revision>46</cp:revision>
  <dcterms:created xsi:type="dcterms:W3CDTF">2011-11-15T14:28:30Z</dcterms:created>
  <dcterms:modified xsi:type="dcterms:W3CDTF">2022-09-15T14:19:21Z</dcterms:modified>
</cp:coreProperties>
</file>