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365" r:id="rId2"/>
    <p:sldId id="367" r:id="rId3"/>
    <p:sldId id="366" r:id="rId4"/>
    <p:sldId id="329" r:id="rId5"/>
    <p:sldId id="345" r:id="rId6"/>
    <p:sldId id="347" r:id="rId7"/>
    <p:sldId id="348" r:id="rId8"/>
    <p:sldId id="351" r:id="rId9"/>
    <p:sldId id="353" r:id="rId10"/>
    <p:sldId id="368" r:id="rId11"/>
    <p:sldId id="354" r:id="rId12"/>
    <p:sldId id="356" r:id="rId13"/>
    <p:sldId id="371" r:id="rId14"/>
    <p:sldId id="357" r:id="rId15"/>
    <p:sldId id="358" r:id="rId16"/>
    <p:sldId id="361" r:id="rId17"/>
    <p:sldId id="363" r:id="rId18"/>
    <p:sldId id="364" r:id="rId19"/>
    <p:sldId id="369" r:id="rId20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832">
          <p15:clr>
            <a:srgbClr val="A4A3A4"/>
          </p15:clr>
        </p15:guide>
        <p15:guide id="4" orient="horz" pos="3312">
          <p15:clr>
            <a:srgbClr val="A4A3A4"/>
          </p15:clr>
        </p15:guide>
        <p15:guide id="5" orient="horz" pos="1824">
          <p15:clr>
            <a:srgbClr val="A4A3A4"/>
          </p15:clr>
        </p15:guide>
        <p15:guide id="6" pos="336">
          <p15:clr>
            <a:srgbClr val="A4A3A4"/>
          </p15:clr>
        </p15:guide>
        <p15:guide id="7" pos="96">
          <p15:clr>
            <a:srgbClr val="A4A3A4"/>
          </p15:clr>
        </p15:guide>
        <p15:guide id="8" pos="5376">
          <p15:clr>
            <a:srgbClr val="A4A3A4"/>
          </p15:clr>
        </p15:guide>
        <p15:guide id="9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6496"/>
    <a:srgbClr val="0099C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6"/>
      </p:cViewPr>
      <p:guideLst>
        <p:guide orient="horz" pos="1200"/>
        <p:guide orient="horz" pos="576"/>
        <p:guide orient="horz" pos="2832"/>
        <p:guide orient="horz" pos="3312"/>
        <p:guide orient="horz" pos="1824"/>
        <p:guide pos="336"/>
        <p:guide pos="96"/>
        <p:guide pos="537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3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00A3B3-08D9-4802-ADCC-FDEF9B9EF9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1BBF88-18DC-47EC-824D-4D18A71852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5B836B-14B2-4992-A3CF-94DF3FECB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4801F3-6D79-44CB-8639-FC9D69F753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4BAE456-1742-400F-9530-34F1284A97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2D6C39C-ECF5-4CA5-BD7C-1C52907C41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101A359-5772-43C9-93F6-728379B998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B6B6AE3-E175-4F94-B289-3482FFC157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1F54B5F3-58FB-491C-86A5-501A7CD41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3085984B-D4F8-42C5-B749-0AB83C58A0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A7020A8A-0DA9-447F-8DD2-1C9697CCF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84B0321-BA9A-448B-9310-F669B0E74A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4" name="Rectangle 2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00200"/>
            <a:ext cx="7772400" cy="1828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9D90EA38-B97E-44E9-8A6E-6DF1C080B14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925BDB7-2EDD-450C-95AB-688839395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011D5F1-66C3-426F-A7AC-4437C8A02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42CA136-EEF6-4D46-BC1C-61509606D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2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74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63738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6373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3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70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2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8105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105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65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5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7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7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14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2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header-ch3.gif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0A32BCDF-4F4D-42D7-8442-FB3352A4F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1" name="Rectangle 25">
            <a:extLst>
              <a:ext uri="{FF2B5EF4-FFF2-40B4-BE49-F238E27FC236}">
                <a16:creationId xmlns:a16="http://schemas.microsoft.com/office/drawing/2014/main" id="{5BA5D06A-F171-47AA-9F6B-4784F6CA9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8105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49" name="Text Box 33">
            <a:extLst>
              <a:ext uri="{FF2B5EF4-FFF2-40B4-BE49-F238E27FC236}">
                <a16:creationId xmlns:a16="http://schemas.microsoft.com/office/drawing/2014/main" id="{2CD8DD7B-798F-4CF1-9EBE-2CECE790F3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3.2 Cell Organelles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Blip>
          <a:blip r:embed="rId14"/>
        </a:buBlip>
        <a:defRPr sz="2400" b="1">
          <a:solidFill>
            <a:srgbClr val="1864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E1D24"/>
        </a:buClr>
        <a:buSzPct val="8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E1D24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E1D24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E1D24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E1D24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E1D24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>
            <a:extLst>
              <a:ext uri="{FF2B5EF4-FFF2-40B4-BE49-F238E27FC236}">
                <a16:creationId xmlns:a16="http://schemas.microsoft.com/office/drawing/2014/main" id="{19621268-0E7D-4C49-ABC0-8D840275D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58838"/>
            <a:ext cx="8839200" cy="5164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KEY CONCEPT  </a:t>
            </a:r>
            <a:r>
              <a:rPr lang="en-US" altLang="en-US">
                <a:solidFill>
                  <a:schemeClr val="tx1"/>
                </a:solidFill>
              </a:rPr>
              <a:t>Eukaryotic cells share many similarities.</a:t>
            </a:r>
            <a:endParaRPr lang="en-US" altLang="en-US"/>
          </a:p>
        </p:txBody>
      </p:sp>
      <p:pic>
        <p:nvPicPr>
          <p:cNvPr id="154627" name="Picture 1027" descr="cell.jpg                                                       0024A8D7 Macintosh                      BE4B3FBF:">
            <a:extLst>
              <a:ext uri="{FF2B5EF4-FFF2-40B4-BE49-F238E27FC236}">
                <a16:creationId xmlns:a16="http://schemas.microsoft.com/office/drawing/2014/main" id="{F2B6C32B-3957-41C5-992E-9A855165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39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 bldLvl="5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986AE2-6C1D-412D-AF5D-F0C29D026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 (continued)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Golgi apparatus </a:t>
            </a:r>
            <a:r>
              <a:rPr lang="en-US" dirty="0"/>
              <a:t>process, sort, and deliver proteins.</a:t>
            </a:r>
            <a:endParaRPr lang="en-US" altLang="en-US" dirty="0"/>
          </a:p>
        </p:txBody>
      </p:sp>
      <p:pic>
        <p:nvPicPr>
          <p:cNvPr id="122883" name="Picture 3">
            <a:extLst>
              <a:ext uri="{FF2B5EF4-FFF2-40B4-BE49-F238E27FC236}">
                <a16:creationId xmlns:a16="http://schemas.microsoft.com/office/drawing/2014/main" id="{C41EC663-BAD1-4C62-AB82-043287C6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5435" y="2133600"/>
            <a:ext cx="5416929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3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65C705-006A-4C5C-87F3-854DE34E6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 (continued)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Vesicles</a:t>
            </a:r>
            <a:r>
              <a:rPr lang="en-US" altLang="en-US" dirty="0"/>
              <a:t> are membrane-bound sacs that hold materials.</a:t>
            </a:r>
          </a:p>
        </p:txBody>
      </p:sp>
      <p:pic>
        <p:nvPicPr>
          <p:cNvPr id="123908" name="Picture 4" descr="vesicles.gif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BAB2897F-C152-4549-A11E-636B37BE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7150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mitochondrion.gif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4C66714E-290E-40C1-911F-974939CA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2425"/>
            <a:ext cx="5715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1222E893-44F7-4C0F-81B2-E1F1FA0B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04800" y="1752600"/>
            <a:ext cx="7848600" cy="20574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Mitochondria</a:t>
            </a:r>
            <a:r>
              <a:rPr lang="en-US" altLang="en-US" dirty="0"/>
              <a:t> supply energy to the cell.</a:t>
            </a:r>
          </a:p>
          <a:p>
            <a:pPr lvl="1" eaLnBrk="1" hangingPunct="1"/>
            <a:r>
              <a:rPr lang="en-US" dirty="0"/>
              <a:t>The mitochondria has two membrane, with in these inner folds and compartments, a series of chemical reactions converts molecules from the food you eat into usable energy</a:t>
            </a: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134616-E3FF-4A89-A4F3-FACC9769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Blip>
                <a:blip r:embed="rId3"/>
              </a:buBlip>
              <a:defRPr sz="2400" b="1">
                <a:solidFill>
                  <a:srgbClr val="1864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/>
              <a:t>Other organelles have various functions.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mitochondrion.gif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4C66714E-290E-40C1-911F-974939CA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1" y="2892425"/>
            <a:ext cx="2803849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1222E893-44F7-4C0F-81B2-E1F1FA0B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04800" y="1752600"/>
            <a:ext cx="9448800" cy="1139825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Mitochondria, Golgi apparatus and the Endoplasmic reticulum </a:t>
            </a:r>
            <a:r>
              <a:rPr lang="en-US" dirty="0"/>
              <a:t>are composed of membrane-enclosed chambers. The surface area of each is greatly increased by folds and layers.</a:t>
            </a: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134616-E3FF-4A89-A4F3-FACC9769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Blip>
                <a:blip r:embed="rId3"/>
              </a:buBlip>
              <a:defRPr sz="2400" b="1">
                <a:solidFill>
                  <a:srgbClr val="1864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/>
              <a:t>Some organelles are similar in structure.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73AB978-F484-492B-9E10-38BA5602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8348" y="4070936"/>
            <a:ext cx="293385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R1.gif     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DA79E77E-B60D-4654-850F-4402E59B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9" y="3295699"/>
            <a:ext cx="2365291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20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81626EB-4AFE-441E-96B7-9079BFB10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organelles have various functions.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Vacuoles</a:t>
            </a:r>
            <a:r>
              <a:rPr lang="en-US" altLang="en-US" dirty="0"/>
              <a:t> are fluid-filled sacs that hold materials.</a:t>
            </a:r>
          </a:p>
        </p:txBody>
      </p:sp>
      <p:pic>
        <p:nvPicPr>
          <p:cNvPr id="126980" name="Picture 4" descr="vacuole.gif 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53DF7650-3D94-476B-8838-C989B308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58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CDDF6A3-BCF0-4309-897B-C8BA08893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organelles have various functions.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Lysosomes</a:t>
            </a:r>
            <a:r>
              <a:rPr lang="en-US" altLang="en-US" dirty="0"/>
              <a:t> contain enzymes to digest material.</a:t>
            </a:r>
          </a:p>
        </p:txBody>
      </p:sp>
      <p:pic>
        <p:nvPicPr>
          <p:cNvPr id="128005" name="Picture 5" descr="lysosome.gif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A1E1ED65-978D-4E16-B188-863AE331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340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94B4E5-04C0-4E6D-B95F-09C35688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organelles have various functions.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Centrioles</a:t>
            </a:r>
            <a:r>
              <a:rPr lang="en-US" altLang="en-US" dirty="0"/>
              <a:t> are tubes found in the centrosomes.</a:t>
            </a:r>
          </a:p>
          <a:p>
            <a:pPr lvl="2" eaLnBrk="1" hangingPunct="1"/>
            <a:r>
              <a:rPr lang="en-US" altLang="en-US" dirty="0">
                <a:effectLst/>
              </a:rPr>
              <a:t>Centrioles help divide                                                   DNA.</a:t>
            </a:r>
          </a:p>
          <a:p>
            <a:pPr lvl="2" eaLnBrk="1" hangingPunct="1"/>
            <a:r>
              <a:rPr lang="en-US" altLang="en-US" dirty="0">
                <a:effectLst/>
              </a:rPr>
              <a:t>Centrioles form cilia and                                           flagella.</a:t>
            </a:r>
          </a:p>
          <a:p>
            <a:pPr lvl="2" eaLnBrk="1" hangingPunct="1"/>
            <a:endParaRPr lang="en-US" altLang="en-US" dirty="0">
              <a:effectLst/>
            </a:endParaRPr>
          </a:p>
        </p:txBody>
      </p:sp>
      <p:pic>
        <p:nvPicPr>
          <p:cNvPr id="26627" name="Picture 3" descr="centrioles.gif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A683BD9B-8DE1-4683-B672-995CD93A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590800"/>
            <a:ext cx="36909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44267D2-1CD7-466B-A5B6-9DDD2D119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Plant cells have cell walls and chloroplasts.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cell wall </a:t>
            </a:r>
            <a:r>
              <a:rPr lang="en-US" altLang="en-US" dirty="0"/>
              <a:t>provides rigid support.</a:t>
            </a:r>
          </a:p>
        </p:txBody>
      </p:sp>
      <p:pic>
        <p:nvPicPr>
          <p:cNvPr id="133123" name="Picture 3" descr="&#10;cellwalls.gif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AF8E4359-9F37-43C1-A77B-6F46397E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981200"/>
            <a:ext cx="54514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1A5B7B7-D580-486D-B07D-1D9ABE0D0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Plant cells have cell walls and chloroplasts.</a:t>
            </a:r>
          </a:p>
          <a:p>
            <a:pPr lvl="1" eaLnBrk="1" hangingPunct="1"/>
            <a:r>
              <a:rPr lang="en-US" altLang="en-US" dirty="0"/>
              <a:t>A cell wall provides rigid support.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Chloroplasts</a:t>
            </a:r>
            <a:r>
              <a:rPr lang="en-US" altLang="en-US" dirty="0"/>
              <a:t> convert solar energy to chemical energy.</a:t>
            </a:r>
          </a:p>
        </p:txBody>
      </p:sp>
      <p:pic>
        <p:nvPicPr>
          <p:cNvPr id="134148" name="Picture 4" descr="chloroplast.gif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C62E245C-9271-420F-8F99-C6DD645D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953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1A5B7B7-D580-486D-B07D-1D9ABE0D0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Plant and Animal cells have cell membrane.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Cell membrane </a:t>
            </a:r>
            <a:r>
              <a:rPr lang="en-US" altLang="en-US" dirty="0">
                <a:solidFill>
                  <a:srgbClr val="000000"/>
                </a:solidFill>
              </a:rPr>
              <a:t>also known as </a:t>
            </a:r>
            <a:r>
              <a:rPr lang="en-US" dirty="0"/>
              <a:t>the plasma membrane, forms a boundary between a cell and the outside environment and controls the passage of materials into and out of a cell.</a:t>
            </a:r>
            <a:endParaRPr lang="en-US" altLang="en-US" dirty="0"/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C62E245C-9271-420F-8F99-C6DD645D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3345039"/>
            <a:ext cx="6705600" cy="275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06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36BF-B213-4808-A011-32418C12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873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MAIN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6302-FD4A-4E25-A5AB-78E5B7A9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19650"/>
          </a:xfrm>
        </p:spPr>
        <p:txBody>
          <a:bodyPr/>
          <a:lstStyle/>
          <a:p>
            <a:r>
              <a:rPr lang="en-US" dirty="0"/>
              <a:t>Cells have an internal structure. </a:t>
            </a:r>
          </a:p>
          <a:p>
            <a:r>
              <a:rPr lang="en-US" dirty="0"/>
              <a:t>Several organelles are involved in making and processing proteins. </a:t>
            </a:r>
          </a:p>
          <a:p>
            <a:r>
              <a:rPr lang="en-US" dirty="0"/>
              <a:t>Other organelles have various functions. </a:t>
            </a:r>
          </a:p>
          <a:p>
            <a:r>
              <a:rPr lang="en-US" dirty="0"/>
              <a:t>Plant cells have cell walls and chloroplasts</a:t>
            </a:r>
          </a:p>
        </p:txBody>
      </p:sp>
    </p:spTree>
    <p:extLst>
      <p:ext uri="{BB962C8B-B14F-4D97-AF65-F5344CB8AC3E}">
        <p14:creationId xmlns:p14="http://schemas.microsoft.com/office/powerpoint/2010/main" val="309505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98DC-97E3-4645-8B22-679970D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049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WORDS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CFDC-9474-4FE7-82AF-8FC9F442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3429000"/>
          </a:xfrm>
        </p:spPr>
        <p:txBody>
          <a:bodyPr numCol="2"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Cytoplasm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Cytoskeleton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Nucleus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Endoplasmic Reticulum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Ribosome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Vesicle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Mitochondria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Vacuole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Lysosome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Centriole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Cell Wall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Chloroplast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Golgi Apparatus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Cell Membrane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8886E17-0EE9-437C-A3DE-D0FC4773A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81000" y="1600200"/>
            <a:ext cx="5535613" cy="5229225"/>
          </a:xfrm>
        </p:spPr>
        <p:txBody>
          <a:bodyPr/>
          <a:lstStyle/>
          <a:p>
            <a:pPr lvl="1" eaLnBrk="1" hangingPunct="1">
              <a:buFont typeface="Times" charset="0"/>
              <a:buChar char="•"/>
              <a:defRPr/>
            </a:pPr>
            <a:r>
              <a:rPr lang="en-US" dirty="0">
                <a:ea typeface="+mn-ea"/>
              </a:rPr>
              <a:t>All cells share certain characteristics.</a:t>
            </a:r>
          </a:p>
          <a:p>
            <a:pPr lvl="2" eaLnBrk="1" hangingPunct="1">
              <a:defRPr/>
            </a:pPr>
            <a:r>
              <a:rPr lang="en-US" dirty="0">
                <a:effectLst/>
                <a:ea typeface="+mn-ea"/>
              </a:rPr>
              <a:t>Cells tend to be microscopic.</a:t>
            </a:r>
          </a:p>
          <a:p>
            <a:pPr lvl="2" eaLnBrk="1" hangingPunct="1">
              <a:defRPr/>
            </a:pPr>
            <a:r>
              <a:rPr lang="en-US" dirty="0">
                <a:effectLst/>
                <a:ea typeface="+mn-ea"/>
              </a:rPr>
              <a:t>All cells are enclosed                                                             by a membrane.</a:t>
            </a:r>
          </a:p>
          <a:p>
            <a:pPr lvl="2" eaLnBrk="1" hangingPunct="1">
              <a:defRPr/>
            </a:pPr>
            <a:r>
              <a:rPr lang="en-US" dirty="0">
                <a:effectLst/>
                <a:ea typeface="+mn-ea"/>
              </a:rPr>
              <a:t>All cells are filled with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ea typeface="+mn-ea"/>
              </a:rPr>
              <a:t>cytoplasm</a:t>
            </a:r>
            <a:r>
              <a:rPr lang="en-US" dirty="0">
                <a:effectLst/>
                <a:ea typeface="+mn-ea"/>
              </a:rPr>
              <a:t> (</a:t>
            </a:r>
            <a:r>
              <a:rPr lang="en-US" dirty="0"/>
              <a:t>is a jellylike substance that contains dissolved molecular building blocks—such as proteins, nucleic acids, minerals, and ions.</a:t>
            </a:r>
            <a:r>
              <a:rPr lang="en-US" dirty="0">
                <a:effectLst/>
                <a:ea typeface="+mn-ea"/>
              </a:rPr>
              <a:t>)</a:t>
            </a: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584E5B08-CB8C-4BCE-8911-F2D505BC057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489325"/>
            <a:ext cx="3940175" cy="3140075"/>
            <a:chOff x="3024" y="2054"/>
            <a:chExt cx="2482" cy="1978"/>
          </a:xfrm>
        </p:grpSpPr>
        <p:pic>
          <p:nvPicPr>
            <p:cNvPr id="14347" name="Picture 4" descr="prokayotic.gif                                                 00463CA1 Macintosh                      BE4B3FBF:">
              <a:extLst>
                <a:ext uri="{FF2B5EF4-FFF2-40B4-BE49-F238E27FC236}">
                  <a16:creationId xmlns:a16="http://schemas.microsoft.com/office/drawing/2014/main" id="{0289DAB5-448B-4E57-8A5C-0A443C5F5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54"/>
              <a:ext cx="2482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5">
              <a:extLst>
                <a:ext uri="{FF2B5EF4-FFF2-40B4-BE49-F238E27FC236}">
                  <a16:creationId xmlns:a16="http://schemas.microsoft.com/office/drawing/2014/main" id="{29160E47-973D-467B-B6C6-2F5AD465E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706"/>
              <a:ext cx="20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Blip>
                  <a:blip r:embed="rId3"/>
                </a:buBlip>
                <a:defRPr sz="2400" b="1">
                  <a:solidFill>
                    <a:srgbClr val="186496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5000"/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E1D24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Bacterium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(colored SEM; magnification 8800x)</a:t>
              </a:r>
              <a:endParaRPr lang="en-US" altLang="en-US" sz="20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4340" name="Group 6">
            <a:extLst>
              <a:ext uri="{FF2B5EF4-FFF2-40B4-BE49-F238E27FC236}">
                <a16:creationId xmlns:a16="http://schemas.microsoft.com/office/drawing/2014/main" id="{01E18EDD-5C59-451C-8473-4761E262885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794000"/>
            <a:ext cx="1960563" cy="711200"/>
            <a:chOff x="4141" y="1376"/>
            <a:chExt cx="1235" cy="448"/>
          </a:xfrm>
        </p:grpSpPr>
        <p:sp>
          <p:nvSpPr>
            <p:cNvPr id="14345" name="Line 7">
              <a:extLst>
                <a:ext uri="{FF2B5EF4-FFF2-40B4-BE49-F238E27FC236}">
                  <a16:creationId xmlns:a16="http://schemas.microsoft.com/office/drawing/2014/main" id="{584A64AB-D128-4F40-B83D-ECD7C8F6E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158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69F04978-C186-4526-B518-F2002C5B7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1376"/>
              <a:ext cx="1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Blip>
                  <a:blip r:embed="rId3"/>
                </a:buBlip>
                <a:defRPr sz="2400" b="1">
                  <a:solidFill>
                    <a:srgbClr val="186496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5000"/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E1D24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cell membrane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AA3FFD70-CA4B-45A3-B936-2DE2B9DB912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105400"/>
            <a:ext cx="1439863" cy="904875"/>
            <a:chOff x="4241" y="2304"/>
            <a:chExt cx="907" cy="570"/>
          </a:xfrm>
        </p:grpSpPr>
        <p:sp>
          <p:nvSpPr>
            <p:cNvPr id="14343" name="Line 10">
              <a:extLst>
                <a:ext uri="{FF2B5EF4-FFF2-40B4-BE49-F238E27FC236}">
                  <a16:creationId xmlns:a16="http://schemas.microsoft.com/office/drawing/2014/main" id="{2F3F8E1A-7755-4E7E-8666-C548EBD5F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2304"/>
              <a:ext cx="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Text Box 11">
              <a:extLst>
                <a:ext uri="{FF2B5EF4-FFF2-40B4-BE49-F238E27FC236}">
                  <a16:creationId xmlns:a16="http://schemas.microsoft.com/office/drawing/2014/main" id="{38F1165D-9A1B-4AF5-A154-C1C522E83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624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00000"/>
                <a:buBlip>
                  <a:blip r:embed="rId3"/>
                </a:buBlip>
                <a:defRPr sz="2400" b="1">
                  <a:solidFill>
                    <a:srgbClr val="186496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5000"/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E1D24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E1D24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cytoplasm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707EA1F-6B98-4E1A-B9E2-0666A135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"/>
            <a:ext cx="8839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Blip>
                <a:blip r:embed="rId3"/>
              </a:buBlip>
              <a:defRPr sz="2400" b="1">
                <a:solidFill>
                  <a:srgbClr val="18649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E1D24"/>
              </a:buClr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ea typeface="+mn-ea"/>
                <a:cs typeface="+mn-cs"/>
              </a:rPr>
              <a:t>Prokaryotic cells lack a nucleus and most internal structures of eukaryotic cells.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60285D-EE2A-43EE-B10F-1E2DB6E36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Cells have an internal structure.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cytoskeleton </a:t>
            </a:r>
            <a:r>
              <a:rPr lang="en-US" altLang="en-US" dirty="0"/>
              <a:t>has many functions.</a:t>
            </a:r>
          </a:p>
          <a:p>
            <a:pPr lvl="2" eaLnBrk="1" hangingPunct="1"/>
            <a:r>
              <a:rPr lang="en-US" altLang="en-US" dirty="0">
                <a:effectLst/>
              </a:rPr>
              <a:t>supports and shapes cell</a:t>
            </a:r>
          </a:p>
          <a:p>
            <a:pPr lvl="2" eaLnBrk="1" hangingPunct="1"/>
            <a:r>
              <a:rPr lang="en-US" altLang="en-US" dirty="0">
                <a:effectLst/>
              </a:rPr>
              <a:t>helps position and transport organelles</a:t>
            </a:r>
          </a:p>
          <a:p>
            <a:pPr lvl="2" eaLnBrk="1" hangingPunct="1"/>
            <a:r>
              <a:rPr lang="en-US" altLang="en-US" dirty="0">
                <a:effectLst/>
              </a:rPr>
              <a:t>provides strength</a:t>
            </a:r>
          </a:p>
          <a:p>
            <a:pPr lvl="2" eaLnBrk="1" hangingPunct="1"/>
            <a:r>
              <a:rPr lang="en-US" altLang="en-US" dirty="0">
                <a:effectLst/>
              </a:rPr>
              <a:t>assists in cell division</a:t>
            </a:r>
          </a:p>
          <a:p>
            <a:pPr lvl="2" eaLnBrk="1" hangingPunct="1"/>
            <a:r>
              <a:rPr lang="en-US" altLang="en-US" dirty="0">
                <a:effectLst/>
              </a:rPr>
              <a:t>aids in cell movement</a:t>
            </a:r>
          </a:p>
        </p:txBody>
      </p:sp>
      <p:pic>
        <p:nvPicPr>
          <p:cNvPr id="10243" name="Picture 3" descr="cytoskeleton.gif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AF825502-ECC7-4550-B0C8-5C5B3C2B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743200"/>
            <a:ext cx="40608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232E417-9498-4D65-B738-FDCB30433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nucleus</a:t>
            </a:r>
            <a:r>
              <a:rPr lang="en-US" altLang="en-US" dirty="0"/>
              <a:t> stores genetic information.</a:t>
            </a:r>
          </a:p>
        </p:txBody>
      </p:sp>
      <p:pic>
        <p:nvPicPr>
          <p:cNvPr id="115715" name="Picture 3" descr="nucleus.gif 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3DEF254E-D906-40FA-A45A-67E531D5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0984561-FBFF-438F-920E-EC2212D1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</a:t>
            </a:r>
          </a:p>
          <a:p>
            <a:pPr lvl="1" eaLnBrk="1" hangingPunct="1"/>
            <a:r>
              <a:rPr lang="en-US" altLang="en-US" dirty="0"/>
              <a:t>The nucleus stores genetic information.</a:t>
            </a:r>
          </a:p>
          <a:p>
            <a:pPr lvl="1" eaLnBrk="1" hangingPunct="1"/>
            <a:r>
              <a:rPr lang="en-US" altLang="en-US" dirty="0"/>
              <a:t>Many processes occur in the endoplasmic reticulum.</a:t>
            </a:r>
          </a:p>
        </p:txBody>
      </p:sp>
      <p:pic>
        <p:nvPicPr>
          <p:cNvPr id="117764" name="Picture 4" descr="ER.gif      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3BB8A5D8-8F88-4BBA-BAAB-F038B5EB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03538"/>
            <a:ext cx="46355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083CE47-1D52-444E-A9A3-6CE5DB532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81050"/>
            <a:ext cx="8839200" cy="2038348"/>
          </a:xfrm>
        </p:spPr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</a:t>
            </a:r>
          </a:p>
          <a:p>
            <a:pPr lvl="1" eaLnBrk="1" hangingPunct="1"/>
            <a:r>
              <a:rPr lang="en-US" altLang="en-US" dirty="0"/>
              <a:t>The nucleus stores genetic information.</a:t>
            </a:r>
          </a:p>
          <a:p>
            <a:pPr lvl="1" eaLnBrk="1" hangingPunct="1"/>
            <a:r>
              <a:rPr lang="en-US" altLang="en-US" dirty="0"/>
              <a:t>Many processes occur in the endoplasmic reticulum.</a:t>
            </a:r>
          </a:p>
          <a:p>
            <a:pPr lvl="1" eaLnBrk="1" hangingPunct="1"/>
            <a:r>
              <a:rPr lang="en-US" altLang="en-US" dirty="0"/>
              <a:t>There are two types of endoplasmic reticulum. </a:t>
            </a:r>
          </a:p>
          <a:p>
            <a:pPr lvl="2" eaLnBrk="1" hangingPunct="1"/>
            <a:endParaRPr lang="en-US" altLang="en-US" dirty="0">
              <a:effectLst/>
            </a:endParaRPr>
          </a:p>
        </p:txBody>
      </p:sp>
      <p:pic>
        <p:nvPicPr>
          <p:cNvPr id="16387" name="Picture 3" descr="ER1.gif      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9ACE0586-FF49-4BD4-975C-530E5005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51163"/>
            <a:ext cx="4038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>
            <a:extLst>
              <a:ext uri="{FF2B5EF4-FFF2-40B4-BE49-F238E27FC236}">
                <a16:creationId xmlns:a16="http://schemas.microsoft.com/office/drawing/2014/main" id="{ADD579FE-87CA-4CA5-891F-191E98683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052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Line 5">
            <a:extLst>
              <a:ext uri="{FF2B5EF4-FFF2-40B4-BE49-F238E27FC236}">
                <a16:creationId xmlns:a16="http://schemas.microsoft.com/office/drawing/2014/main" id="{50B45AEE-CA8C-467F-BF84-8C18BAC5A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343400"/>
            <a:ext cx="1600200" cy="900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E7F4C7-0396-4639-B455-873E8036CF94}"/>
              </a:ext>
            </a:extLst>
          </p:cNvPr>
          <p:cNvSpPr/>
          <p:nvPr/>
        </p:nvSpPr>
        <p:spPr>
          <a:xfrm>
            <a:off x="-385690" y="2957513"/>
            <a:ext cx="6481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eaLnBrk="1" hangingPunct="1"/>
            <a:r>
              <a:rPr lang="en-US" altLang="en-US" dirty="0">
                <a:solidFill>
                  <a:srgbClr val="FF0000"/>
                </a:solidFill>
              </a:rPr>
              <a:t>rough endoplasmic reticulum-                                         </a:t>
            </a:r>
            <a:r>
              <a:rPr lang="en-US" altLang="en-US" dirty="0"/>
              <a:t>produces protein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3F419-FDD8-4384-9D86-1030DD1B2BCB}"/>
              </a:ext>
            </a:extLst>
          </p:cNvPr>
          <p:cNvSpPr/>
          <p:nvPr/>
        </p:nvSpPr>
        <p:spPr>
          <a:xfrm>
            <a:off x="-419687" y="3959284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eaLnBrk="1" hangingPunct="1"/>
            <a:r>
              <a:rPr lang="en-US" altLang="en-US" dirty="0">
                <a:solidFill>
                  <a:srgbClr val="FF0000"/>
                </a:solidFill>
              </a:rPr>
              <a:t>smooth endoplasmic reticulum-                                         </a:t>
            </a:r>
            <a:r>
              <a:rPr lang="en-US" altLang="en-US" dirty="0"/>
              <a:t>produces lipids.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986AE2-6C1D-412D-AF5D-F0C29D026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Several organelles are involved in making and processing proteins. (continued)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Ribosomes </a:t>
            </a:r>
            <a:r>
              <a:rPr lang="en-US" altLang="en-US" dirty="0"/>
              <a:t>link amino acids to form proteins.</a:t>
            </a:r>
          </a:p>
        </p:txBody>
      </p:sp>
      <p:pic>
        <p:nvPicPr>
          <p:cNvPr id="122883" name="Picture 3" descr="&#10;ribosomes.gif                                                  00463CA1 Macintosh                      BE4B3FBF:">
            <a:extLst>
              <a:ext uri="{FF2B5EF4-FFF2-40B4-BE49-F238E27FC236}">
                <a16:creationId xmlns:a16="http://schemas.microsoft.com/office/drawing/2014/main" id="{C41EC663-BAD1-4C62-AB82-043287C6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15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tain">
  <a:themeElements>
    <a:clrScheme name="">
      <a:dk1>
        <a:srgbClr val="000000"/>
      </a:dk1>
      <a:lt1>
        <a:srgbClr val="FFFFFF"/>
      </a:lt1>
      <a:dk2>
        <a:srgbClr val="FFFFCC"/>
      </a:dk2>
      <a:lt2>
        <a:srgbClr val="602000"/>
      </a:lt2>
      <a:accent1>
        <a:srgbClr val="C02418"/>
      </a:accent1>
      <a:accent2>
        <a:srgbClr val="000000"/>
      </a:accent2>
      <a:accent3>
        <a:srgbClr val="FFFFFF"/>
      </a:accent3>
      <a:accent4>
        <a:srgbClr val="000000"/>
      </a:accent4>
      <a:accent5>
        <a:srgbClr val="DCACAB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Curtai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C02418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DCACAB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2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3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4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2131CB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BADE2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Macintosh:ApplicationsHMCO:Microsoft Office X:Templates:Presentations:Designs:Fading Grid</Template>
  <TotalTime>3795</TotalTime>
  <Words>519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PGothic</vt:lpstr>
      <vt:lpstr>MS PGothic</vt:lpstr>
      <vt:lpstr>Arial</vt:lpstr>
      <vt:lpstr>Times</vt:lpstr>
      <vt:lpstr>Wingdings</vt:lpstr>
      <vt:lpstr>Curtain</vt:lpstr>
      <vt:lpstr>PowerPoint Presentation</vt:lpstr>
      <vt:lpstr>MAIN IDEAS</vt:lpstr>
      <vt:lpstr>WORDS TO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Houghton Mifflin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Section 1</dc:title>
  <dc:creator>McDougal Littell</dc:creator>
  <cp:lastModifiedBy>Beatriz A. Guerra</cp:lastModifiedBy>
  <cp:revision>189</cp:revision>
  <dcterms:created xsi:type="dcterms:W3CDTF">2006-03-30T20:01:43Z</dcterms:created>
  <dcterms:modified xsi:type="dcterms:W3CDTF">2022-09-14T19:52:40Z</dcterms:modified>
</cp:coreProperties>
</file>