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18"/>
  </p:notesMasterIdLst>
  <p:sldIdLst>
    <p:sldId id="263" r:id="rId4"/>
    <p:sldId id="272" r:id="rId5"/>
    <p:sldId id="273" r:id="rId6"/>
    <p:sldId id="267" r:id="rId7"/>
    <p:sldId id="264" r:id="rId8"/>
    <p:sldId id="266" r:id="rId9"/>
    <p:sldId id="278" r:id="rId10"/>
    <p:sldId id="269" r:id="rId11"/>
    <p:sldId id="271" r:id="rId12"/>
    <p:sldId id="275" r:id="rId13"/>
    <p:sldId id="280" r:id="rId14"/>
    <p:sldId id="277" r:id="rId15"/>
    <p:sldId id="279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38"/>
    <a:srgbClr val="18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1" autoAdjust="0"/>
    <p:restoredTop sz="94660"/>
  </p:normalViewPr>
  <p:slideViewPr>
    <p:cSldViewPr>
      <p:cViewPr varScale="1">
        <p:scale>
          <a:sx n="68" d="100"/>
          <a:sy n="68" d="100"/>
        </p:scale>
        <p:origin x="840" y="66"/>
      </p:cViewPr>
      <p:guideLst>
        <p:guide orient="horz" pos="576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B47A62-FB78-41D2-AD18-CFAF34318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EAAB9-C5BD-4040-BF16-07EC01789D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05E0C6-E1D4-4CA6-A3DA-7DC024510BCD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3D457A2-C3A3-499E-A67D-D204D0D6AC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EA9953-1E7F-4C79-ABF5-F9860C864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13FCA-9B58-4AA3-84BC-B34E9BD443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A72D5-C3D2-4DA6-80C4-570A1690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CA14E0-F466-4956-A75B-6E435B6E2F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FF901D8-023F-4BA9-A73C-AB2051BA0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1D59D28-F3EC-4746-868F-50465D675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Closer look and explanation of pH scale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F042B99-BF9C-4DCE-9179-84AC69113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14399B-3EEF-4D5A-8065-2E5DE4C19D0C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E6FD2E-456E-4E04-B4D7-29B768CED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47B24D7-3E79-4F0C-B940-E9E01C4A86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bg1"/>
                </a:solidFill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44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524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5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86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5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8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8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10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09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809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00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75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97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>
            <a:extLst>
              <a:ext uri="{FF2B5EF4-FFF2-40B4-BE49-F238E27FC236}">
                <a16:creationId xmlns:a16="http://schemas.microsoft.com/office/drawing/2014/main" id="{A7CE9DAB-DE26-4499-9B5B-CC53D2CA2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0BCD568-9797-4523-8F00-1EAD41782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E0DB67-178C-44AD-B7F2-361B5E440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05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Texas logo.png">
            <a:extLst>
              <a:ext uri="{FF2B5EF4-FFF2-40B4-BE49-F238E27FC236}">
                <a16:creationId xmlns:a16="http://schemas.microsoft.com/office/drawing/2014/main" id="{B7021742-5311-485B-BCAD-C23E495008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13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>
            <a:extLst>
              <a:ext uri="{FF2B5EF4-FFF2-40B4-BE49-F238E27FC236}">
                <a16:creationId xmlns:a16="http://schemas.microsoft.com/office/drawing/2014/main" id="{0121C8C1-4497-49F5-AA44-B9803BEF82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" y="49213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bg1"/>
                </a:solidFill>
              </a:rPr>
              <a:t>2.5     Enzymes                                         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sz="1400" b="1">
                <a:solidFill>
                  <a:srgbClr val="FF0000"/>
                </a:solidFill>
              </a:rPr>
              <a:t>TEKS </a:t>
            </a:r>
            <a:r>
              <a:rPr lang="en-US" altLang="en-US" sz="1400" b="1">
                <a:solidFill>
                  <a:schemeClr val="bg1"/>
                </a:solidFill>
              </a:rPr>
              <a:t>9C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6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E93F27A0-51EE-4EEF-A784-7B00BB1B4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1600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186496"/>
                </a:solidFill>
              </a:rPr>
              <a:t>KEY CONCEPT</a:t>
            </a:r>
            <a:br>
              <a:rPr lang="en-US" altLang="en-US" b="1">
                <a:solidFill>
                  <a:srgbClr val="186496"/>
                </a:solidFill>
              </a:rPr>
            </a:br>
            <a:r>
              <a:rPr lang="en-US" altLang="en-US" b="1"/>
              <a:t>Enzymes are catalysts for chemical reactions in living things.</a:t>
            </a:r>
          </a:p>
        </p:txBody>
      </p:sp>
      <p:pic>
        <p:nvPicPr>
          <p:cNvPr id="12294" name="Picture 6" descr="bhspe-fmtoc01-002">
            <a:extLst>
              <a:ext uri="{FF2B5EF4-FFF2-40B4-BE49-F238E27FC236}">
                <a16:creationId xmlns:a16="http://schemas.microsoft.com/office/drawing/2014/main" id="{DF733EA2-20A2-4088-A0CE-D4114CB0AC8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550" y="2408238"/>
            <a:ext cx="5861050" cy="38227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42F148A8-8426-411D-B928-F394CE51D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25" y="1003300"/>
            <a:ext cx="8305800" cy="1200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 The temporary molecule formed when an </a:t>
            </a:r>
            <a:r>
              <a:rPr lang="en-US" b="1" dirty="0"/>
              <a:t>enzyme</a:t>
            </a:r>
            <a:r>
              <a:rPr lang="en-US" dirty="0"/>
              <a:t> comes into perfect contact with its </a:t>
            </a:r>
            <a:r>
              <a:rPr lang="en-US" b="1" dirty="0"/>
              <a:t>substrate </a:t>
            </a:r>
            <a:r>
              <a:rPr lang="en-US" dirty="0"/>
              <a:t>is called an </a:t>
            </a:r>
            <a:r>
              <a:rPr lang="en-US" b="1" dirty="0">
                <a:solidFill>
                  <a:srgbClr val="FF0000"/>
                </a:solidFill>
              </a:rPr>
              <a:t>Enzyme Substrate Complex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944910BB-A72A-4AAB-994E-DC76A62902B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352800"/>
            <a:ext cx="8610600" cy="3248025"/>
            <a:chOff x="384" y="2112"/>
            <a:chExt cx="5424" cy="2046"/>
          </a:xfrm>
        </p:grpSpPr>
        <p:grpSp>
          <p:nvGrpSpPr>
            <p:cNvPr id="14341" name="Group 4">
              <a:extLst>
                <a:ext uri="{FF2B5EF4-FFF2-40B4-BE49-F238E27FC236}">
                  <a16:creationId xmlns:a16="http://schemas.microsoft.com/office/drawing/2014/main" id="{2B9DBB22-1630-4D68-A579-1DC1F029D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" y="2112"/>
              <a:ext cx="5232" cy="1823"/>
              <a:chOff x="288" y="1152"/>
              <a:chExt cx="5232" cy="1814"/>
            </a:xfrm>
          </p:grpSpPr>
          <p:pic>
            <p:nvPicPr>
              <p:cNvPr id="14345" name="Picture 5" descr="bhspe-010205-007">
                <a:extLst>
                  <a:ext uri="{FF2B5EF4-FFF2-40B4-BE49-F238E27FC236}">
                    <a16:creationId xmlns:a16="http://schemas.microsoft.com/office/drawing/2014/main" id="{DE7787EC-567C-4093-8819-AEEA327572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52"/>
                <a:ext cx="5040" cy="1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6" name="Rectangle 6">
                <a:extLst>
                  <a:ext uri="{FF2B5EF4-FFF2-40B4-BE49-F238E27FC236}">
                    <a16:creationId xmlns:a16="http://schemas.microsoft.com/office/drawing/2014/main" id="{71C8ACBE-DCC4-47AF-B378-FBEC70C41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735"/>
                <a:ext cx="144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  <p:sp>
            <p:nvSpPr>
              <p:cNvPr id="14347" name="Rectangle 7">
                <a:extLst>
                  <a:ext uri="{FF2B5EF4-FFF2-40B4-BE49-F238E27FC236}">
                    <a16:creationId xmlns:a16="http://schemas.microsoft.com/office/drawing/2014/main" id="{42E57AD8-06C2-4D2E-B3CA-0A139A0C6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783"/>
                <a:ext cx="1392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  <p:sp>
            <p:nvSpPr>
              <p:cNvPr id="14348" name="Rectangle 8">
                <a:extLst>
                  <a:ext uri="{FF2B5EF4-FFF2-40B4-BE49-F238E27FC236}">
                    <a16:creationId xmlns:a16="http://schemas.microsoft.com/office/drawing/2014/main" id="{DEEA8385-15E3-435C-97E4-0DDF55166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784"/>
                <a:ext cx="158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</p:grpSp>
        <p:sp>
          <p:nvSpPr>
            <p:cNvPr id="14342" name="Rectangle 10">
              <a:extLst>
                <a:ext uri="{FF2B5EF4-FFF2-40B4-BE49-F238E27FC236}">
                  <a16:creationId xmlns:a16="http://schemas.microsoft.com/office/drawing/2014/main" id="{DADD456F-09E2-48E4-BFCB-063ECB8B2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599"/>
              <a:ext cx="1344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Substrates bind to an</a:t>
              </a:r>
              <a:br>
                <a:rPr lang="en-US" altLang="en-US" sz="1300" b="1"/>
              </a:br>
              <a:r>
                <a:rPr lang="en-US" altLang="en-US" sz="1300" b="1"/>
                <a:t>enzyme at certain places called active sites.</a:t>
              </a:r>
            </a:p>
          </p:txBody>
        </p:sp>
        <p:sp>
          <p:nvSpPr>
            <p:cNvPr id="14343" name="Rectangle 11">
              <a:extLst>
                <a:ext uri="{FF2B5EF4-FFF2-40B4-BE49-F238E27FC236}">
                  <a16:creationId xmlns:a16="http://schemas.microsoft.com/office/drawing/2014/main" id="{64AD4890-6672-4347-8867-BF4D666C7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00"/>
              <a:ext cx="1296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The enzyme brings</a:t>
              </a:r>
              <a:br>
                <a:rPr lang="en-US" altLang="en-US" sz="1300" b="1"/>
              </a:br>
              <a:r>
                <a:rPr lang="en-US" altLang="en-US" sz="1300" b="1"/>
                <a:t>substrates together and weakens their bonds.</a:t>
              </a:r>
            </a:p>
          </p:txBody>
        </p:sp>
        <p:sp>
          <p:nvSpPr>
            <p:cNvPr id="14344" name="Rectangle 12">
              <a:extLst>
                <a:ext uri="{FF2B5EF4-FFF2-40B4-BE49-F238E27FC236}">
                  <a16:creationId xmlns:a16="http://schemas.microsoft.com/office/drawing/2014/main" id="{9B0C4977-2418-42C6-B1CE-3563757D3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00"/>
              <a:ext cx="1728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The catalyzed reaction forms</a:t>
              </a:r>
              <a:br>
                <a:rPr lang="en-US" altLang="en-US" sz="1300" b="1"/>
              </a:br>
              <a:r>
                <a:rPr lang="en-US" altLang="en-US" sz="1300" b="1"/>
                <a:t>a product that is released</a:t>
              </a:r>
              <a:br>
                <a:rPr lang="en-US" altLang="en-US" sz="1300" b="1"/>
              </a:br>
              <a:r>
                <a:rPr lang="en-US" altLang="en-US" sz="1300" b="1"/>
                <a:t>from the enzyme.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F66250-6FC7-4946-A569-6A43B46B1C26}"/>
              </a:ext>
            </a:extLst>
          </p:cNvPr>
          <p:cNvCxnSpPr/>
          <p:nvPr/>
        </p:nvCxnSpPr>
        <p:spPr bwMode="auto">
          <a:xfrm>
            <a:off x="4495800" y="2209800"/>
            <a:ext cx="0" cy="1676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889C6B1-ADEC-48CE-8F93-195C6EBC2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Enzyme Activity is Regulated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D6584F2-611C-4641-B007-AF713398F3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00250"/>
            <a:ext cx="8305800" cy="3268663"/>
          </a:xfrm>
        </p:spPr>
        <p:txBody>
          <a:bodyPr/>
          <a:lstStyle/>
          <a:p>
            <a:r>
              <a:rPr lang="en-US" altLang="en-US"/>
              <a:t>Enzymes can be regulated by other molecules that either increase or reduce their activity. </a:t>
            </a:r>
          </a:p>
          <a:p>
            <a:r>
              <a:rPr lang="en-US" altLang="en-US"/>
              <a:t>Molecules that decrease or stop the activity of an enzyme are called </a:t>
            </a:r>
            <a:r>
              <a:rPr lang="en-US" altLang="en-US" b="1">
                <a:solidFill>
                  <a:srgbClr val="FF0000"/>
                </a:solidFill>
              </a:rPr>
              <a:t>inhibitors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  <a:p>
            <a:r>
              <a:rPr lang="en-US" altLang="en-US"/>
              <a:t>Some inhibitors bond with the enzyme causing it to change shape and not work correctly. </a:t>
            </a:r>
          </a:p>
          <a:p>
            <a:r>
              <a:rPr lang="en-US" altLang="en-US"/>
              <a:t>The opposite of an inhibitor is an activator which can help to speed up the reaction.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EB10268-718F-43FF-874F-8B3B12F3C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92163"/>
            <a:ext cx="8915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Enzymes allow chemical reactions to occur under tightly controlled conditions.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D584F0-0FC6-49D3-859D-563B3BB30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83058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An enzyme</a:t>
            </a:r>
            <a:r>
              <a:rPr lang="ja-JP" altLang="en-US" dirty="0"/>
              <a:t>’</a:t>
            </a:r>
            <a:r>
              <a:rPr lang="en-US" altLang="ja-JP" dirty="0"/>
              <a:t>s function depends on its structure.</a:t>
            </a:r>
          </a:p>
          <a:p>
            <a:pPr eaLnBrk="1" hangingPunct="1">
              <a:defRPr/>
            </a:pPr>
            <a:r>
              <a:rPr lang="en-US" kern="0" dirty="0"/>
              <a:t>Disruptions in homeostasis can prevent enzymes from functioning.</a:t>
            </a:r>
          </a:p>
          <a:p>
            <a:pPr lvl="1" eaLnBrk="1" hangingPunct="1">
              <a:defRPr/>
            </a:pPr>
            <a:r>
              <a:rPr lang="en-US" altLang="en-US" dirty="0"/>
              <a:t>Changes in temperature and pH can break hydrogen bonds.</a:t>
            </a:r>
          </a:p>
          <a:p>
            <a:pPr lvl="1" eaLnBrk="1" hangingPunct="1">
              <a:defRPr/>
            </a:pPr>
            <a:r>
              <a:rPr lang="en-US" altLang="en-US" dirty="0"/>
              <a:t>If an amino acid that makes up the enzyme is changed, it is likely that the substrate will not bind due to an altered active site.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kern="0" dirty="0"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7" grpId="0" build="p" bldLvl="5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EB10268-718F-43FF-874F-8B3B12F3C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92163"/>
            <a:ext cx="8915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Enzymes allow chemical reactions to occur under tightly controlled conditions.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CD1B0D7-A347-4C80-AE6C-FE2312F8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If the temperature is too high or if the environment is too acidic or alkaline, the enzyme changes shape; this alters the shape of the active site so that substrates cannot bind to it – the enzyme has become </a:t>
            </a:r>
            <a:r>
              <a:rPr lang="en-US" altLang="en-US" b="1">
                <a:solidFill>
                  <a:srgbClr val="FF0000"/>
                </a:solidFill>
              </a:rPr>
              <a:t>denatured</a:t>
            </a:r>
            <a:r>
              <a:rPr lang="en-US" altLang="en-US">
                <a:solidFill>
                  <a:srgbClr val="FF0000"/>
                </a:solidFill>
              </a:rPr>
              <a:t>.</a:t>
            </a:r>
            <a:r>
              <a:rPr lang="en-US" altLang="en-US"/>
              <a:t>		</a:t>
            </a:r>
          </a:p>
        </p:txBody>
      </p:sp>
      <p:pic>
        <p:nvPicPr>
          <p:cNvPr id="17412" name="Picture 2" descr="Optimum rate and denatured enzymes - YouTube">
            <a:extLst>
              <a:ext uri="{FF2B5EF4-FFF2-40B4-BE49-F238E27FC236}">
                <a16:creationId xmlns:a16="http://schemas.microsoft.com/office/drawing/2014/main" id="{27886F26-05F6-4D8F-89F8-F1133D97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0"/>
          <a:stretch>
            <a:fillRect/>
          </a:stretch>
        </p:blipFill>
        <p:spPr bwMode="auto">
          <a:xfrm>
            <a:off x="222250" y="3546475"/>
            <a:ext cx="83058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7" grpId="0" build="p" bldLvl="5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164B63F-8758-48C3-89E9-35BC2A329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 Facts about Enzymes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7EA7161-A70A-40F0-A009-204B24B063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92338"/>
            <a:ext cx="8305800" cy="2455862"/>
          </a:xfrm>
        </p:spPr>
        <p:txBody>
          <a:bodyPr/>
          <a:lstStyle/>
          <a:p>
            <a:r>
              <a:rPr lang="en-US" altLang="en-US"/>
              <a:t>Enzymes don't get used up after they do their job. They can be recycled.</a:t>
            </a:r>
          </a:p>
          <a:p>
            <a:r>
              <a:rPr lang="en-US" altLang="en-US"/>
              <a:t>Many drugs and poisons act as inhibitors to enzymes. Some snake venoms are inhibitors.</a:t>
            </a:r>
          </a:p>
          <a:p>
            <a:r>
              <a:rPr lang="en-US" altLang="en-US"/>
              <a:t>Enzymes are often used in industrial applications such as food processing, paper manufacturing, and detergents.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B002A24-B5B4-43EF-82E5-956A28AC2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IDEAS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36DDAD2-7D8B-4468-AF53-3AFAF4B1E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05800" cy="1274763"/>
          </a:xfrm>
        </p:spPr>
        <p:txBody>
          <a:bodyPr/>
          <a:lstStyle/>
          <a:p>
            <a:r>
              <a:rPr lang="en-US" altLang="en-US"/>
              <a:t>A catalyst lowers activation energy. </a:t>
            </a:r>
          </a:p>
          <a:p>
            <a:r>
              <a:rPr lang="en-US" altLang="en-US"/>
              <a:t>Enzymes allow chemical reactions to occur under tightly controlled conditions.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3EA1D67-3216-4DE2-A99A-C0F02659D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WORDS TO KNOW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F40A60E-319C-4AAA-BB24-218EF4739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05800" cy="400685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fr-FR" altLang="en-US"/>
              <a:t>Catalyst </a:t>
            </a:r>
          </a:p>
          <a:p>
            <a:pPr marL="457200" indent="-457200">
              <a:buFontTx/>
              <a:buAutoNum type="arabicPeriod"/>
            </a:pPr>
            <a:r>
              <a:rPr lang="fr-FR" altLang="en-US"/>
              <a:t>Enzyme </a:t>
            </a:r>
          </a:p>
          <a:p>
            <a:pPr marL="457200" indent="-457200">
              <a:buFontTx/>
              <a:buAutoNum type="arabicPeriod"/>
            </a:pPr>
            <a:r>
              <a:rPr lang="fr-FR" altLang="en-US"/>
              <a:t>Substrate </a:t>
            </a:r>
          </a:p>
          <a:p>
            <a:pPr marL="457200" indent="-457200">
              <a:buFontTx/>
              <a:buAutoNum type="arabicPeriod"/>
            </a:pPr>
            <a:r>
              <a:rPr lang="fr-FR" altLang="en-US"/>
              <a:t>Active Site 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Enzyme-Substrate Complex 	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Inhibitor 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Activation Energy	</a:t>
            </a:r>
          </a:p>
          <a:p>
            <a:pPr marL="457200" indent="-457200">
              <a:buFontTx/>
              <a:buNone/>
            </a:pPr>
            <a:r>
              <a:rPr lang="fr-FR" altLang="en-US"/>
              <a:t>	</a:t>
            </a:r>
          </a:p>
          <a:p>
            <a:pPr marL="457200" indent="-457200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929D77-9A4A-4819-A037-50BBB231F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803275"/>
            <a:ext cx="8920162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Chemical reactions release or absorb energy.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CCE01AC-622C-4382-961A-CE01972C3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1362075"/>
            <a:ext cx="7748587" cy="830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Activation energy </a:t>
            </a:r>
            <a:r>
              <a:rPr lang="en-US" dirty="0">
                <a:ea typeface="+mn-ea"/>
                <a:cs typeface="+mn-cs"/>
              </a:rPr>
              <a:t>is the amount of energy that needs to be absorbed to start a chemical reaction.</a:t>
            </a:r>
          </a:p>
        </p:txBody>
      </p:sp>
      <p:grpSp>
        <p:nvGrpSpPr>
          <p:cNvPr id="20487" name="Group 7">
            <a:extLst>
              <a:ext uri="{FF2B5EF4-FFF2-40B4-BE49-F238E27FC236}">
                <a16:creationId xmlns:a16="http://schemas.microsoft.com/office/drawing/2014/main" id="{F2E93A67-C79B-46E5-B048-272BDA14CDB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286000"/>
            <a:ext cx="7391400" cy="3581400"/>
            <a:chOff x="192" y="1948"/>
            <a:chExt cx="5328" cy="2036"/>
          </a:xfrm>
        </p:grpSpPr>
        <p:pic>
          <p:nvPicPr>
            <p:cNvPr id="7173" name="Picture 4" descr="bhspe-010204-004">
              <a:extLst>
                <a:ext uri="{FF2B5EF4-FFF2-40B4-BE49-F238E27FC236}">
                  <a16:creationId xmlns:a16="http://schemas.microsoft.com/office/drawing/2014/main" id="{58808708-32B6-49FB-94AA-47CB9EFA2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04"/>
              <a:ext cx="14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5" descr="bhspe-010204-003">
              <a:extLst>
                <a:ext uri="{FF2B5EF4-FFF2-40B4-BE49-F238E27FC236}">
                  <a16:creationId xmlns:a16="http://schemas.microsoft.com/office/drawing/2014/main" id="{92EC8F34-D887-46F0-AB07-536F32D8A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02"/>
              <a:ext cx="3792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Rectangle 6">
              <a:extLst>
                <a:ext uri="{FF2B5EF4-FFF2-40B4-BE49-F238E27FC236}">
                  <a16:creationId xmlns:a16="http://schemas.microsoft.com/office/drawing/2014/main" id="{0726D453-F53B-41DF-9319-147DD5BB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48"/>
              <a:ext cx="311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B749E2F-8FD3-409E-823B-321A47EF0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92163"/>
            <a:ext cx="8686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 catalyst lowers activation energy.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7A9A35F-D5A5-4CE5-B50B-30B1F0DBC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00" y="1346200"/>
            <a:ext cx="8509000" cy="1717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Catalysts </a:t>
            </a:r>
            <a:r>
              <a:rPr lang="en-US" dirty="0">
                <a:ea typeface="+mn-ea"/>
                <a:cs typeface="+mn-cs"/>
              </a:rPr>
              <a:t>are substances that speed up chemical reactions.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decrease activation energy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increase reaction rate</a:t>
            </a:r>
          </a:p>
        </p:txBody>
      </p:sp>
      <p:pic>
        <p:nvPicPr>
          <p:cNvPr id="17412" name="Picture 4" descr="bhspe-010205-001">
            <a:extLst>
              <a:ext uri="{FF2B5EF4-FFF2-40B4-BE49-F238E27FC236}">
                <a16:creationId xmlns:a16="http://schemas.microsoft.com/office/drawing/2014/main" id="{E5960878-FDA1-4602-86EE-5EF3FE30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7437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EB10268-718F-43FF-874F-8B3B12F3C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73138"/>
            <a:ext cx="8915400" cy="460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Enzymes act as catalyst.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886172-6689-4F78-9FAE-D99F540F2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1274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Enzymes</a:t>
            </a:r>
            <a:r>
              <a:rPr lang="en-US" dirty="0">
                <a:ea typeface="+mn-ea"/>
                <a:cs typeface="+mn-cs"/>
              </a:rPr>
              <a:t> are catalysts in living things.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Enzymes are needed for almost all processes. </a:t>
            </a:r>
          </a:p>
          <a:p>
            <a:pPr lvl="2" eaLnBrk="1" hangingPunct="1">
              <a:defRPr/>
            </a:pPr>
            <a:r>
              <a:rPr lang="en-US" dirty="0">
                <a:ea typeface="+mn-ea"/>
              </a:rPr>
              <a:t>Food digestions (Lipase &amp; Amylase)</a:t>
            </a:r>
          </a:p>
          <a:p>
            <a:pPr lvl="2" eaLnBrk="1" hangingPunct="1">
              <a:defRPr/>
            </a:pPr>
            <a:endParaRPr lang="en-US" dirty="0">
              <a:ea typeface="+mn-ea"/>
            </a:endParaRPr>
          </a:p>
          <a:p>
            <a:pPr lvl="2" eaLnBrk="1" hangingPunct="1">
              <a:defRPr/>
            </a:pPr>
            <a:endParaRPr lang="en-US" dirty="0">
              <a:ea typeface="+mn-ea"/>
            </a:endParaRPr>
          </a:p>
          <a:p>
            <a:pPr lvl="3" eaLnBrk="1" hangingPunct="1">
              <a:defRPr/>
            </a:pPr>
            <a:endParaRPr lang="en-US" dirty="0">
              <a:ea typeface="+mn-ea"/>
            </a:endParaRPr>
          </a:p>
          <a:p>
            <a:pPr lvl="2"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38F724C-B0B3-428E-AF15-4F75949C6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5344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/>
              <a:t>Most enzymes are proteins.</a:t>
            </a:r>
          </a:p>
          <a:p>
            <a:pPr lvl="1" eaLnBrk="1" hangingPunct="1"/>
            <a:r>
              <a:rPr lang="en-US" altLang="en-US"/>
              <a:t>Enzymes function best under optimal conditions</a:t>
            </a:r>
          </a:p>
          <a:p>
            <a:pPr lvl="2" eaLnBrk="1" hangingPunct="1"/>
            <a:r>
              <a:rPr lang="en-US" altLang="en-US"/>
              <a:t>Temperature</a:t>
            </a:r>
          </a:p>
          <a:p>
            <a:pPr lvl="2" eaLnBrk="1" hangingPunct="1"/>
            <a:r>
              <a:rPr lang="en-US" altLang="en-US"/>
              <a:t>pH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C09498D7-775C-4444-B122-DBAE6072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62375"/>
            <a:ext cx="14954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>
            <a:extLst>
              <a:ext uri="{FF2B5EF4-FFF2-40B4-BE49-F238E27FC236}">
                <a16:creationId xmlns:a16="http://schemas.microsoft.com/office/drawing/2014/main" id="{F13540CC-F0A2-4DA7-BDCF-ACD8827E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2938"/>
            <a:ext cx="5562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5" autoUpdateAnimBg="0"/>
      <p:bldP spid="19460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>
            <a:extLst>
              <a:ext uri="{FF2B5EF4-FFF2-40B4-BE49-F238E27FC236}">
                <a16:creationId xmlns:a16="http://schemas.microsoft.com/office/drawing/2014/main" id="{557FD665-4D35-484B-A13D-220B35A5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55763"/>
            <a:ext cx="8905875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5CBD4F05-FC92-42F2-95DF-4727E027A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2300" y="1016000"/>
            <a:ext cx="8305800" cy="822325"/>
          </a:xfrm>
        </p:spPr>
        <p:txBody>
          <a:bodyPr/>
          <a:lstStyle/>
          <a:p>
            <a:pPr eaLnBrk="1" hangingPunct="1"/>
            <a:r>
              <a:rPr lang="en-US" altLang="en-US"/>
              <a:t>An enzyme</a:t>
            </a:r>
            <a:r>
              <a:rPr lang="ja-JP" altLang="en-US"/>
              <a:t>’</a:t>
            </a:r>
            <a:r>
              <a:rPr lang="en-US" altLang="ja-JP"/>
              <a:t>s structure allows only certain reactants to bind to the enzyme.</a:t>
            </a:r>
            <a:endParaRPr lang="en-US" altLang="en-US"/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A84EB486-7C3D-4948-A706-BBCF1F86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943100"/>
            <a:ext cx="2787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substrates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active site</a:t>
            </a:r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id="{61242DE1-B1D4-477B-B854-C864A515D65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057400"/>
            <a:ext cx="4343400" cy="4214813"/>
            <a:chOff x="2976" y="1344"/>
            <a:chExt cx="2400" cy="2294"/>
          </a:xfrm>
        </p:grpSpPr>
        <p:pic>
          <p:nvPicPr>
            <p:cNvPr id="12296" name="Picture 10" descr="C:\Documents and Settings\Administrator\Desktop\crops\img4.jpg">
              <a:extLst>
                <a:ext uri="{FF2B5EF4-FFF2-40B4-BE49-F238E27FC236}">
                  <a16:creationId xmlns:a16="http://schemas.microsoft.com/office/drawing/2014/main" id="{1E681A65-6450-42CC-A792-C5A730EF8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344"/>
              <a:ext cx="166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14">
              <a:extLst>
                <a:ext uri="{FF2B5EF4-FFF2-40B4-BE49-F238E27FC236}">
                  <a16:creationId xmlns:a16="http://schemas.microsoft.com/office/drawing/2014/main" id="{AA17FDC0-FD95-4523-8717-378103A94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392"/>
              <a:ext cx="86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substrates </a:t>
              </a:r>
              <a:br>
                <a:rPr lang="en-US" altLang="en-US" sz="1300" b="1"/>
              </a:br>
              <a:r>
                <a:rPr lang="en-US" altLang="en-US" sz="1300" b="1"/>
                <a:t>(reactants)</a:t>
              </a:r>
            </a:p>
          </p:txBody>
        </p:sp>
        <p:sp>
          <p:nvSpPr>
            <p:cNvPr id="12298" name="Text Box 16">
              <a:extLst>
                <a:ext uri="{FF2B5EF4-FFF2-40B4-BE49-F238E27FC236}">
                  <a16:creationId xmlns:a16="http://schemas.microsoft.com/office/drawing/2014/main" id="{936BA827-D044-44BD-9FB2-0D9E831E0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688"/>
              <a:ext cx="864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enzyme</a:t>
              </a:r>
            </a:p>
          </p:txBody>
        </p:sp>
        <p:sp>
          <p:nvSpPr>
            <p:cNvPr id="12299" name="Rectangle 17">
              <a:extLst>
                <a:ext uri="{FF2B5EF4-FFF2-40B4-BE49-F238E27FC236}">
                  <a16:creationId xmlns:a16="http://schemas.microsoft.com/office/drawing/2014/main" id="{E3CE06AD-4604-4A65-8EAD-12FE06C8E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64"/>
              <a:ext cx="1344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Substrates bind to an</a:t>
              </a:r>
              <a:br>
                <a:rPr lang="en-US" altLang="en-US" sz="1300" b="1"/>
              </a:br>
              <a:r>
                <a:rPr lang="en-US" altLang="en-US" sz="1300" b="1"/>
                <a:t>enzyme at certain places called active sites.</a:t>
              </a:r>
            </a:p>
          </p:txBody>
        </p:sp>
        <p:sp>
          <p:nvSpPr>
            <p:cNvPr id="12300" name="Line 18">
              <a:extLst>
                <a:ext uri="{FF2B5EF4-FFF2-40B4-BE49-F238E27FC236}">
                  <a16:creationId xmlns:a16="http://schemas.microsoft.com/office/drawing/2014/main" id="{A46C788D-E453-4851-81F9-492FFC08D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536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9">
              <a:extLst>
                <a:ext uri="{FF2B5EF4-FFF2-40B4-BE49-F238E27FC236}">
                  <a16:creationId xmlns:a16="http://schemas.microsoft.com/office/drawing/2014/main" id="{B31CA790-6DBD-4047-9495-E3BF0DE96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1536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20">
              <a:extLst>
                <a:ext uri="{FF2B5EF4-FFF2-40B4-BE49-F238E27FC236}">
                  <a16:creationId xmlns:a16="http://schemas.microsoft.com/office/drawing/2014/main" id="{4172C2C7-5B08-4CDE-9609-69C1D4196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784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D24212-9748-4559-83AC-962394E837DA}"/>
              </a:ext>
            </a:extLst>
          </p:cNvPr>
          <p:cNvCxnSpPr/>
          <p:nvPr/>
        </p:nvCxnSpPr>
        <p:spPr bwMode="auto">
          <a:xfrm>
            <a:off x="2895600" y="2146300"/>
            <a:ext cx="1905000" cy="4397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A97E73-FED9-4A3E-9BEF-1661A55BA68F}"/>
              </a:ext>
            </a:extLst>
          </p:cNvPr>
          <p:cNvCxnSpPr>
            <a:cxnSpLocks/>
          </p:cNvCxnSpPr>
          <p:nvPr/>
        </p:nvCxnSpPr>
        <p:spPr bwMode="auto">
          <a:xfrm>
            <a:off x="2895600" y="2146300"/>
            <a:ext cx="3014663" cy="12827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C84CBE-7DE7-4572-9D54-7D243DC1421F}"/>
              </a:ext>
            </a:extLst>
          </p:cNvPr>
          <p:cNvCxnSpPr>
            <a:cxnSpLocks/>
          </p:cNvCxnSpPr>
          <p:nvPr/>
        </p:nvCxnSpPr>
        <p:spPr bwMode="auto">
          <a:xfrm>
            <a:off x="2830513" y="2743200"/>
            <a:ext cx="1970087" cy="11001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/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 autoUpdateAnimBg="0" advAuto="0"/>
      <p:bldP spid="2253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42F148A8-8426-411D-B928-F394CE51D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25" y="1003300"/>
            <a:ext cx="8305800" cy="8302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The lock-and-key model helps illustrate how enzymes function.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61C6C45D-4D41-478C-AE37-D5E3486F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933575"/>
            <a:ext cx="8305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/>
              <a:t>substrates brought together</a:t>
            </a:r>
          </a:p>
          <a:p>
            <a:pPr lvl="1" eaLnBrk="1" hangingPunct="1"/>
            <a:r>
              <a:rPr lang="en-US" altLang="en-US"/>
              <a:t>bonds in substrates weakened</a:t>
            </a:r>
          </a:p>
        </p:txBody>
      </p:sp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4B46500D-B4C5-44EE-A097-1A71E0B02C4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352800"/>
            <a:ext cx="8610600" cy="3248025"/>
            <a:chOff x="384" y="2112"/>
            <a:chExt cx="5424" cy="2046"/>
          </a:xfrm>
        </p:grpSpPr>
        <p:grpSp>
          <p:nvGrpSpPr>
            <p:cNvPr id="13317" name="Group 4">
              <a:extLst>
                <a:ext uri="{FF2B5EF4-FFF2-40B4-BE49-F238E27FC236}">
                  <a16:creationId xmlns:a16="http://schemas.microsoft.com/office/drawing/2014/main" id="{05C7E29A-5607-47B0-8580-B9AAF28AC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" y="2112"/>
              <a:ext cx="5232" cy="1823"/>
              <a:chOff x="288" y="1152"/>
              <a:chExt cx="5232" cy="1814"/>
            </a:xfrm>
          </p:grpSpPr>
          <p:pic>
            <p:nvPicPr>
              <p:cNvPr id="13321" name="Picture 5" descr="bhspe-010205-007">
                <a:extLst>
                  <a:ext uri="{FF2B5EF4-FFF2-40B4-BE49-F238E27FC236}">
                    <a16:creationId xmlns:a16="http://schemas.microsoft.com/office/drawing/2014/main" id="{A8A4F7C8-D16C-4C16-BFD6-A092742F8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52"/>
                <a:ext cx="5040" cy="1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2" name="Rectangle 6">
                <a:extLst>
                  <a:ext uri="{FF2B5EF4-FFF2-40B4-BE49-F238E27FC236}">
                    <a16:creationId xmlns:a16="http://schemas.microsoft.com/office/drawing/2014/main" id="{6110082A-54B7-4F14-89B6-0BA8BFB21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735"/>
                <a:ext cx="144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  <p:sp>
            <p:nvSpPr>
              <p:cNvPr id="13323" name="Rectangle 7">
                <a:extLst>
                  <a:ext uri="{FF2B5EF4-FFF2-40B4-BE49-F238E27FC236}">
                    <a16:creationId xmlns:a16="http://schemas.microsoft.com/office/drawing/2014/main" id="{40853E18-3191-46EC-B125-36FF9290A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783"/>
                <a:ext cx="1392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  <p:sp>
            <p:nvSpPr>
              <p:cNvPr id="13324" name="Rectangle 8">
                <a:extLst>
                  <a:ext uri="{FF2B5EF4-FFF2-40B4-BE49-F238E27FC236}">
                    <a16:creationId xmlns:a16="http://schemas.microsoft.com/office/drawing/2014/main" id="{463FF6D0-05DA-425E-971F-0FDB3751C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784"/>
                <a:ext cx="158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</p:grpSp>
        <p:sp>
          <p:nvSpPr>
            <p:cNvPr id="13318" name="Rectangle 10">
              <a:extLst>
                <a:ext uri="{FF2B5EF4-FFF2-40B4-BE49-F238E27FC236}">
                  <a16:creationId xmlns:a16="http://schemas.microsoft.com/office/drawing/2014/main" id="{D5593326-639A-4206-9001-DB2500346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599"/>
              <a:ext cx="1344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Substrates bind to an</a:t>
              </a:r>
              <a:br>
                <a:rPr lang="en-US" altLang="en-US" sz="1300" b="1"/>
              </a:br>
              <a:r>
                <a:rPr lang="en-US" altLang="en-US" sz="1300" b="1"/>
                <a:t>enzyme at certain places called active sites.</a:t>
              </a:r>
            </a:p>
          </p:txBody>
        </p:sp>
        <p:sp>
          <p:nvSpPr>
            <p:cNvPr id="13319" name="Rectangle 11">
              <a:extLst>
                <a:ext uri="{FF2B5EF4-FFF2-40B4-BE49-F238E27FC236}">
                  <a16:creationId xmlns:a16="http://schemas.microsoft.com/office/drawing/2014/main" id="{24820877-D3BE-44DD-B469-A9148E269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00"/>
              <a:ext cx="1296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The enzyme brings</a:t>
              </a:r>
              <a:br>
                <a:rPr lang="en-US" altLang="en-US" sz="1300" b="1"/>
              </a:br>
              <a:r>
                <a:rPr lang="en-US" altLang="en-US" sz="1300" b="1"/>
                <a:t>substrates together and weakens their bonds.</a:t>
              </a:r>
            </a:p>
          </p:txBody>
        </p:sp>
        <p:sp>
          <p:nvSpPr>
            <p:cNvPr id="13320" name="Rectangle 12">
              <a:extLst>
                <a:ext uri="{FF2B5EF4-FFF2-40B4-BE49-F238E27FC236}">
                  <a16:creationId xmlns:a16="http://schemas.microsoft.com/office/drawing/2014/main" id="{4D738AC5-3DE4-4382-A467-1C217704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00"/>
              <a:ext cx="1728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The catalyzed reaction forms</a:t>
              </a:r>
              <a:br>
                <a:rPr lang="en-US" altLang="en-US" sz="1300" b="1"/>
              </a:br>
              <a:r>
                <a:rPr lang="en-US" altLang="en-US" sz="1300" b="1"/>
                <a:t>a product that is released</a:t>
              </a:r>
              <a:br>
                <a:rPr lang="en-US" altLang="en-US" sz="1300" b="1"/>
              </a:br>
              <a:r>
                <a:rPr lang="en-US" altLang="en-US" sz="1300" b="1"/>
                <a:t>from the enzyme.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 autoUpdateAnimBg="0" advAuto="0"/>
      <p:bldP spid="24585" grpId="0" build="p" bldLvl="5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8C066BF40734C92CF25A2F6AC03A3" ma:contentTypeVersion="33" ma:contentTypeDescription="Create a new document." ma:contentTypeScope="" ma:versionID="d8686fa662100ffa6f6e58ffeaf2112f">
  <xsd:schema xmlns:xsd="http://www.w3.org/2001/XMLSchema" xmlns:xs="http://www.w3.org/2001/XMLSchema" xmlns:p="http://schemas.microsoft.com/office/2006/metadata/properties" xmlns:ns3="1baafd43-ba9d-4c93-a8f7-190157e182b8" xmlns:ns4="33371c28-9f83-433d-a1f2-c5cd429024b8" targetNamespace="http://schemas.microsoft.com/office/2006/metadata/properties" ma:root="true" ma:fieldsID="c9186a3dac7b1bba3df5510aad265755" ns3:_="" ns4:_="">
    <xsd:import namespace="1baafd43-ba9d-4c93-a8f7-190157e182b8"/>
    <xsd:import namespace="33371c28-9f83-433d-a1f2-c5cd429024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afd43-ba9d-4c93-a8f7-190157e182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71c28-9f83-433d-a1f2-c5cd429024b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3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D841FC-FF8F-4D41-81F5-E7D1721F66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51ACBF-A8F4-4BB3-BEF7-E765715DD9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afd43-ba9d-4c93-a8f7-190157e182b8"/>
    <ds:schemaRef ds:uri="33371c28-9f83-433d-a1f2-c5cd429024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545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Blank Presentation</vt:lpstr>
      <vt:lpstr>PowerPoint Presentation</vt:lpstr>
      <vt:lpstr>MAIN IDEAS</vt:lpstr>
      <vt:lpstr>WORDS TO KNOW</vt:lpstr>
      <vt:lpstr>Chemical reactions release or absorb energy.</vt:lpstr>
      <vt:lpstr>A catalyst lowers activation energy.</vt:lpstr>
      <vt:lpstr>Enzymes act as catalyst.</vt:lpstr>
      <vt:lpstr>PowerPoint Presentation</vt:lpstr>
      <vt:lpstr>PowerPoint Presentation</vt:lpstr>
      <vt:lpstr>PowerPoint Presentation</vt:lpstr>
      <vt:lpstr>PowerPoint Presentation</vt:lpstr>
      <vt:lpstr>Enzyme Activity is Regulated</vt:lpstr>
      <vt:lpstr>Enzymes allow chemical reactions to occur under tightly controlled conditions.</vt:lpstr>
      <vt:lpstr>Enzymes allow chemical reactions to occur under tightly controlled conditions.</vt:lpstr>
      <vt:lpstr>Interesting Facts about Enzymes</vt:lpstr>
    </vt:vector>
  </TitlesOfParts>
  <Company>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Beatriz A. Guerra</cp:lastModifiedBy>
  <cp:revision>83</cp:revision>
  <dcterms:created xsi:type="dcterms:W3CDTF">2006-09-14T16:17:10Z</dcterms:created>
  <dcterms:modified xsi:type="dcterms:W3CDTF">2022-09-01T20:14:37Z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0x010100A858C066BF40734C92CF25A2F6AC03A3</vt:lpwstr>
  </property>
  <property fmtid="{D5CDD505-2E9C-101B-9397-08002B2CF9AE}" pid="3" name="IsNotebookLocked">
    <vt:lpwstr/>
  </property>
  <property fmtid="{D5CDD505-2E9C-101B-9397-08002B2CF9AE}" pid="4" name="CultureName">
    <vt:lpwstr/>
  </property>
  <property fmtid="{D5CDD505-2E9C-101B-9397-08002B2CF9AE}" pid="5" name="Distribution_Groups">
    <vt:lpwstr/>
  </property>
  <property fmtid="{D5CDD505-2E9C-101B-9397-08002B2CF9AE}" pid="6" name="Invited_Teachers">
    <vt:lpwstr/>
  </property>
  <property fmtid="{D5CDD505-2E9C-101B-9397-08002B2CF9AE}" pid="7" name="Owner">
    <vt:lpwstr/>
  </property>
  <property fmtid="{D5CDD505-2E9C-101B-9397-08002B2CF9AE}" pid="8" name="Has_Teacher_Only_SectionGroup">
    <vt:lpwstr/>
  </property>
  <property fmtid="{D5CDD505-2E9C-101B-9397-08002B2CF9AE}" pid="9" name="Is_Collaboration_Space_Locked">
    <vt:lpwstr/>
  </property>
  <property fmtid="{D5CDD505-2E9C-101B-9397-08002B2CF9AE}" pid="10" name="NotebookType">
    <vt:lpwstr/>
  </property>
  <property fmtid="{D5CDD505-2E9C-101B-9397-08002B2CF9AE}" pid="11" name="DefaultSectionNames">
    <vt:lpwstr/>
  </property>
  <property fmtid="{D5CDD505-2E9C-101B-9397-08002B2CF9AE}" pid="12" name="Invited_Students">
    <vt:lpwstr/>
  </property>
  <property fmtid="{D5CDD505-2E9C-101B-9397-08002B2CF9AE}" pid="13" name="LMS_Mappings">
    <vt:lpwstr/>
  </property>
  <property fmtid="{D5CDD505-2E9C-101B-9397-08002B2CF9AE}" pid="14" name="Self_Registration_Enabled">
    <vt:lpwstr/>
  </property>
  <property fmtid="{D5CDD505-2E9C-101B-9397-08002B2CF9AE}" pid="15" name="Math_Settings">
    <vt:lpwstr/>
  </property>
  <property fmtid="{D5CDD505-2E9C-101B-9397-08002B2CF9AE}" pid="16" name="AppVersion">
    <vt:lpwstr/>
  </property>
  <property fmtid="{D5CDD505-2E9C-101B-9397-08002B2CF9AE}" pid="17" name="TeamsChannelId">
    <vt:lpwstr/>
  </property>
  <property fmtid="{D5CDD505-2E9C-101B-9397-08002B2CF9AE}" pid="18" name="FolderType">
    <vt:lpwstr/>
  </property>
  <property fmtid="{D5CDD505-2E9C-101B-9397-08002B2CF9AE}" pid="19" name="Teachers">
    <vt:lpwstr/>
  </property>
  <property fmtid="{D5CDD505-2E9C-101B-9397-08002B2CF9AE}" pid="20" name="Students">
    <vt:lpwstr/>
  </property>
  <property fmtid="{D5CDD505-2E9C-101B-9397-08002B2CF9AE}" pid="21" name="Student_Groups">
    <vt:lpwstr/>
  </property>
  <property fmtid="{D5CDD505-2E9C-101B-9397-08002B2CF9AE}" pid="22" name="Templates">
    <vt:lpwstr/>
  </property>
</Properties>
</file>